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505" r:id="rId2"/>
    <p:sldId id="817" r:id="rId3"/>
    <p:sldId id="789" r:id="rId4"/>
    <p:sldId id="444" r:id="rId5"/>
    <p:sldId id="853" r:id="rId6"/>
    <p:sldId id="805" r:id="rId7"/>
    <p:sldId id="747" r:id="rId8"/>
    <p:sldId id="847" r:id="rId9"/>
    <p:sldId id="874" r:id="rId10"/>
    <p:sldId id="830" r:id="rId11"/>
    <p:sldId id="857" r:id="rId12"/>
    <p:sldId id="717" r:id="rId13"/>
    <p:sldId id="721" r:id="rId14"/>
    <p:sldId id="870" r:id="rId15"/>
    <p:sldId id="801" r:id="rId16"/>
    <p:sldId id="871" r:id="rId17"/>
    <p:sldId id="875" r:id="rId18"/>
    <p:sldId id="877" r:id="rId19"/>
    <p:sldId id="806" r:id="rId20"/>
    <p:sldId id="831" r:id="rId21"/>
    <p:sldId id="809" r:id="rId22"/>
    <p:sldId id="810" r:id="rId23"/>
    <p:sldId id="811" r:id="rId24"/>
    <p:sldId id="879" r:id="rId25"/>
    <p:sldId id="834" r:id="rId26"/>
    <p:sldId id="773" r:id="rId27"/>
    <p:sldId id="85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0D4E"/>
    <a:srgbClr val="000000"/>
    <a:srgbClr val="191919"/>
    <a:srgbClr val="FFFFFF"/>
    <a:srgbClr val="897A5E"/>
    <a:srgbClr val="999183"/>
    <a:srgbClr val="595959"/>
    <a:srgbClr val="5E5E5E"/>
    <a:srgbClr val="8083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4F1B17-6699-2E44-8BE3-6949FBA851B1}" v="24" dt="2021-12-07T14:55:43.5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91"/>
    <p:restoredTop sz="96327"/>
  </p:normalViewPr>
  <p:slideViewPr>
    <p:cSldViewPr snapToGrid="0" snapToObjects="1">
      <p:cViewPr varScale="1">
        <p:scale>
          <a:sx n="126" d="100"/>
          <a:sy n="126" d="100"/>
        </p:scale>
        <p:origin x="224" y="240"/>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ster, Ed" userId="b769e8db-c98f-4178-aa18-d5780fba8401" providerId="ADAL" clId="{C74F1B17-6699-2E44-8BE3-6949FBA851B1}"/>
    <pc:docChg chg="undo custSel addSld delSld modSld">
      <pc:chgData name="Foster, Ed" userId="b769e8db-c98f-4178-aa18-d5780fba8401" providerId="ADAL" clId="{C74F1B17-6699-2E44-8BE3-6949FBA851B1}" dt="2021-12-07T14:55:43.508" v="616" actId="18331"/>
      <pc:docMkLst>
        <pc:docMk/>
      </pc:docMkLst>
      <pc:sldChg chg="modSp mod">
        <pc:chgData name="Foster, Ed" userId="b769e8db-c98f-4178-aa18-d5780fba8401" providerId="ADAL" clId="{C74F1B17-6699-2E44-8BE3-6949FBA851B1}" dt="2021-12-07T08:32:40.050" v="414" actId="207"/>
        <pc:sldMkLst>
          <pc:docMk/>
          <pc:sldMk cId="3840315961" sldId="444"/>
        </pc:sldMkLst>
        <pc:spChg chg="mod">
          <ac:chgData name="Foster, Ed" userId="b769e8db-c98f-4178-aa18-d5780fba8401" providerId="ADAL" clId="{C74F1B17-6699-2E44-8BE3-6949FBA851B1}" dt="2021-12-06T14:32:00.684" v="159" actId="1076"/>
          <ac:spMkLst>
            <pc:docMk/>
            <pc:sldMk cId="3840315961" sldId="444"/>
            <ac:spMk id="5" creationId="{A37E2A4A-45C5-9F4F-B342-BF87A3694101}"/>
          </ac:spMkLst>
        </pc:spChg>
        <pc:spChg chg="mod">
          <ac:chgData name="Foster, Ed" userId="b769e8db-c98f-4178-aa18-d5780fba8401" providerId="ADAL" clId="{C74F1B17-6699-2E44-8BE3-6949FBA851B1}" dt="2021-12-07T08:19:33.405" v="361" actId="166"/>
          <ac:spMkLst>
            <pc:docMk/>
            <pc:sldMk cId="3840315961" sldId="444"/>
            <ac:spMk id="35" creationId="{00000000-0000-0000-0000-000000000000}"/>
          </ac:spMkLst>
        </pc:spChg>
        <pc:spChg chg="mod">
          <ac:chgData name="Foster, Ed" userId="b769e8db-c98f-4178-aa18-d5780fba8401" providerId="ADAL" clId="{C74F1B17-6699-2E44-8BE3-6949FBA851B1}" dt="2021-12-07T08:32:40.050" v="414" actId="207"/>
          <ac:spMkLst>
            <pc:docMk/>
            <pc:sldMk cId="3840315961" sldId="444"/>
            <ac:spMk id="36" creationId="{00000000-0000-0000-0000-000000000000}"/>
          </ac:spMkLst>
        </pc:spChg>
      </pc:sldChg>
      <pc:sldChg chg="addSp delSp modSp mod">
        <pc:chgData name="Foster, Ed" userId="b769e8db-c98f-4178-aa18-d5780fba8401" providerId="ADAL" clId="{C74F1B17-6699-2E44-8BE3-6949FBA851B1}" dt="2021-12-07T14:55:43.508" v="616" actId="18331"/>
        <pc:sldMkLst>
          <pc:docMk/>
          <pc:sldMk cId="3491116264" sldId="505"/>
        </pc:sldMkLst>
        <pc:spChg chg="add mod">
          <ac:chgData name="Foster, Ed" userId="b769e8db-c98f-4178-aa18-d5780fba8401" providerId="ADAL" clId="{C74F1B17-6699-2E44-8BE3-6949FBA851B1}" dt="2021-12-07T14:32:50.958" v="428" actId="12789"/>
          <ac:spMkLst>
            <pc:docMk/>
            <pc:sldMk cId="3491116264" sldId="505"/>
            <ac:spMk id="2" creationId="{5A865FB3-DBBB-6B46-9640-08E1E4DB4C7A}"/>
          </ac:spMkLst>
        </pc:spChg>
        <pc:spChg chg="mod">
          <ac:chgData name="Foster, Ed" userId="b769e8db-c98f-4178-aa18-d5780fba8401" providerId="ADAL" clId="{C74F1B17-6699-2E44-8BE3-6949FBA851B1}" dt="2021-12-07T14:34:32.658" v="615" actId="1036"/>
          <ac:spMkLst>
            <pc:docMk/>
            <pc:sldMk cId="3491116264" sldId="505"/>
            <ac:spMk id="41" creationId="{802A9E2D-0CCC-244A-BF38-8271BB4F55AA}"/>
          </ac:spMkLst>
        </pc:spChg>
        <pc:picChg chg="del">
          <ac:chgData name="Foster, Ed" userId="b769e8db-c98f-4178-aa18-d5780fba8401" providerId="ADAL" clId="{C74F1B17-6699-2E44-8BE3-6949FBA851B1}" dt="2021-12-07T08:08:12.028" v="285" actId="478"/>
          <ac:picMkLst>
            <pc:docMk/>
            <pc:sldMk cId="3491116264" sldId="505"/>
            <ac:picMk id="4" creationId="{DE4756B7-5305-E545-A781-E7CF31F29EA8}"/>
          </ac:picMkLst>
        </pc:picChg>
        <pc:picChg chg="mod">
          <ac:chgData name="Foster, Ed" userId="b769e8db-c98f-4178-aa18-d5780fba8401" providerId="ADAL" clId="{C74F1B17-6699-2E44-8BE3-6949FBA851B1}" dt="2021-12-07T14:34:12.611" v="522" actId="1076"/>
          <ac:picMkLst>
            <pc:docMk/>
            <pc:sldMk cId="3491116264" sldId="505"/>
            <ac:picMk id="5" creationId="{3754F125-F336-5E47-99B3-7CF97FD7CBB9}"/>
          </ac:picMkLst>
        </pc:picChg>
        <pc:picChg chg="mod">
          <ac:chgData name="Foster, Ed" userId="b769e8db-c98f-4178-aa18-d5780fba8401" providerId="ADAL" clId="{C74F1B17-6699-2E44-8BE3-6949FBA851B1}" dt="2021-12-07T14:55:43.508" v="616" actId="18331"/>
          <ac:picMkLst>
            <pc:docMk/>
            <pc:sldMk cId="3491116264" sldId="505"/>
            <ac:picMk id="7" creationId="{174C3AAF-6466-C344-8052-E44FBC52781B}"/>
          </ac:picMkLst>
        </pc:picChg>
        <pc:picChg chg="add mod">
          <ac:chgData name="Foster, Ed" userId="b769e8db-c98f-4178-aa18-d5780fba8401" providerId="ADAL" clId="{C74F1B17-6699-2E44-8BE3-6949FBA851B1}" dt="2021-12-07T14:32:50.958" v="428" actId="12789"/>
          <ac:picMkLst>
            <pc:docMk/>
            <pc:sldMk cId="3491116264" sldId="505"/>
            <ac:picMk id="1026" creationId="{7D4168AE-0963-0447-9CD5-13F6702DE7DC}"/>
          </ac:picMkLst>
        </pc:picChg>
      </pc:sldChg>
      <pc:sldChg chg="modSp mod">
        <pc:chgData name="Foster, Ed" userId="b769e8db-c98f-4178-aa18-d5780fba8401" providerId="ADAL" clId="{C74F1B17-6699-2E44-8BE3-6949FBA851B1}" dt="2021-12-07T08:22:55.368" v="411" actId="14100"/>
        <pc:sldMkLst>
          <pc:docMk/>
          <pc:sldMk cId="1836015368" sldId="805"/>
        </pc:sldMkLst>
        <pc:spChg chg="mod">
          <ac:chgData name="Foster, Ed" userId="b769e8db-c98f-4178-aa18-d5780fba8401" providerId="ADAL" clId="{C74F1B17-6699-2E44-8BE3-6949FBA851B1}" dt="2021-12-07T08:22:55.368" v="411" actId="14100"/>
          <ac:spMkLst>
            <pc:docMk/>
            <pc:sldMk cId="1836015368" sldId="805"/>
            <ac:spMk id="9" creationId="{79AB3062-EB5D-6F4A-BB3F-35244E06071F}"/>
          </ac:spMkLst>
        </pc:spChg>
      </pc:sldChg>
      <pc:sldChg chg="addSp modSp mod">
        <pc:chgData name="Foster, Ed" userId="b769e8db-c98f-4178-aa18-d5780fba8401" providerId="ADAL" clId="{C74F1B17-6699-2E44-8BE3-6949FBA851B1}" dt="2021-12-07T08:15:21.111" v="354" actId="20577"/>
        <pc:sldMkLst>
          <pc:docMk/>
          <pc:sldMk cId="141178268" sldId="817"/>
        </pc:sldMkLst>
        <pc:spChg chg="mod">
          <ac:chgData name="Foster, Ed" userId="b769e8db-c98f-4178-aa18-d5780fba8401" providerId="ADAL" clId="{C74F1B17-6699-2E44-8BE3-6949FBA851B1}" dt="2021-12-07T08:15:21.111" v="354" actId="20577"/>
          <ac:spMkLst>
            <pc:docMk/>
            <pc:sldMk cId="141178268" sldId="817"/>
            <ac:spMk id="6" creationId="{4F4B9466-081D-DA4F-9B37-D9CE4A905343}"/>
          </ac:spMkLst>
        </pc:spChg>
        <pc:picChg chg="add mod">
          <ac:chgData name="Foster, Ed" userId="b769e8db-c98f-4178-aa18-d5780fba8401" providerId="ADAL" clId="{C74F1B17-6699-2E44-8BE3-6949FBA851B1}" dt="2021-12-07T08:12:06.954" v="287" actId="571"/>
          <ac:picMkLst>
            <pc:docMk/>
            <pc:sldMk cId="141178268" sldId="817"/>
            <ac:picMk id="10" creationId="{68D13198-48E7-E14E-9B45-9E84BF629E0B}"/>
          </ac:picMkLst>
        </pc:picChg>
      </pc:sldChg>
      <pc:sldChg chg="modSp mod">
        <pc:chgData name="Foster, Ed" userId="b769e8db-c98f-4178-aa18-d5780fba8401" providerId="ADAL" clId="{C74F1B17-6699-2E44-8BE3-6949FBA851B1}" dt="2021-12-07T08:22:02.420" v="408" actId="20577"/>
        <pc:sldMkLst>
          <pc:docMk/>
          <pc:sldMk cId="3845884753" sldId="853"/>
        </pc:sldMkLst>
        <pc:spChg chg="mod">
          <ac:chgData name="Foster, Ed" userId="b769e8db-c98f-4178-aa18-d5780fba8401" providerId="ADAL" clId="{C74F1B17-6699-2E44-8BE3-6949FBA851B1}" dt="2021-12-07T08:20:07.684" v="378" actId="20577"/>
          <ac:spMkLst>
            <pc:docMk/>
            <pc:sldMk cId="3845884753" sldId="853"/>
            <ac:spMk id="2" creationId="{5B1F5B9E-2D5D-8841-9A7E-71191235368B}"/>
          </ac:spMkLst>
        </pc:spChg>
        <pc:spChg chg="mod">
          <ac:chgData name="Foster, Ed" userId="b769e8db-c98f-4178-aa18-d5780fba8401" providerId="ADAL" clId="{C74F1B17-6699-2E44-8BE3-6949FBA851B1}" dt="2021-12-07T08:22:02.420" v="408" actId="20577"/>
          <ac:spMkLst>
            <pc:docMk/>
            <pc:sldMk cId="3845884753" sldId="853"/>
            <ac:spMk id="16" creationId="{C70A46F1-5DA8-464B-A3CC-C16264BA1022}"/>
          </ac:spMkLst>
        </pc:spChg>
      </pc:sldChg>
      <pc:sldChg chg="modSp mod">
        <pc:chgData name="Foster, Ed" userId="b769e8db-c98f-4178-aa18-d5780fba8401" providerId="ADAL" clId="{C74F1B17-6699-2E44-8BE3-6949FBA851B1}" dt="2021-12-06T14:34:50.292" v="188" actId="255"/>
        <pc:sldMkLst>
          <pc:docMk/>
          <pc:sldMk cId="638210399" sldId="855"/>
        </pc:sldMkLst>
        <pc:spChg chg="mod">
          <ac:chgData name="Foster, Ed" userId="b769e8db-c98f-4178-aa18-d5780fba8401" providerId="ADAL" clId="{C74F1B17-6699-2E44-8BE3-6949FBA851B1}" dt="2021-12-06T14:34:50.292" v="188" actId="255"/>
          <ac:spMkLst>
            <pc:docMk/>
            <pc:sldMk cId="638210399" sldId="855"/>
            <ac:spMk id="3" creationId="{A8316AAE-0926-DD44-922D-83204839C1F3}"/>
          </ac:spMkLst>
        </pc:spChg>
      </pc:sldChg>
      <pc:sldChg chg="delSp add del mod">
        <pc:chgData name="Foster, Ed" userId="b769e8db-c98f-4178-aa18-d5780fba8401" providerId="ADAL" clId="{C74F1B17-6699-2E44-8BE3-6949FBA851B1}" dt="2021-12-06T14:38:56.069" v="284" actId="2696"/>
        <pc:sldMkLst>
          <pc:docMk/>
          <pc:sldMk cId="485952355" sldId="880"/>
        </pc:sldMkLst>
        <pc:picChg chg="del">
          <ac:chgData name="Foster, Ed" userId="b769e8db-c98f-4178-aa18-d5780fba8401" providerId="ADAL" clId="{C74F1B17-6699-2E44-8BE3-6949FBA851B1}" dt="2021-12-06T14:35:28.164" v="204" actId="478"/>
          <ac:picMkLst>
            <pc:docMk/>
            <pc:sldMk cId="485952355" sldId="880"/>
            <ac:picMk id="4" creationId="{DE4756B7-5305-E545-A781-E7CF31F29EA8}"/>
          </ac:picMkLst>
        </pc:picChg>
        <pc:picChg chg="del">
          <ac:chgData name="Foster, Ed" userId="b769e8db-c98f-4178-aa18-d5780fba8401" providerId="ADAL" clId="{C74F1B17-6699-2E44-8BE3-6949FBA851B1}" dt="2021-12-06T14:35:24.497" v="203" actId="478"/>
          <ac:picMkLst>
            <pc:docMk/>
            <pc:sldMk cId="485952355" sldId="880"/>
            <ac:picMk id="7" creationId="{174C3AAF-6466-C344-8052-E44FBC52781B}"/>
          </ac:picMkLst>
        </pc:picChg>
      </pc:sldChg>
      <pc:sldChg chg="delSp modSp add del mod setBg delAnim delDesignElem">
        <pc:chgData name="Foster, Ed" userId="b769e8db-c98f-4178-aa18-d5780fba8401" providerId="ADAL" clId="{C74F1B17-6699-2E44-8BE3-6949FBA851B1}" dt="2021-12-06T14:38:56.069" v="284" actId="2696"/>
        <pc:sldMkLst>
          <pc:docMk/>
          <pc:sldMk cId="2184633609" sldId="881"/>
        </pc:sldMkLst>
        <pc:spChg chg="mod">
          <ac:chgData name="Foster, Ed" userId="b769e8db-c98f-4178-aa18-d5780fba8401" providerId="ADAL" clId="{C74F1B17-6699-2E44-8BE3-6949FBA851B1}" dt="2021-12-06T14:35:46.893" v="208" actId="207"/>
          <ac:spMkLst>
            <pc:docMk/>
            <pc:sldMk cId="2184633609" sldId="881"/>
            <ac:spMk id="2" creationId="{90A377A9-FE8A-4942-9572-364525D8A53F}"/>
          </ac:spMkLst>
        </pc:spChg>
        <pc:spChg chg="mod">
          <ac:chgData name="Foster, Ed" userId="b769e8db-c98f-4178-aa18-d5780fba8401" providerId="ADAL" clId="{C74F1B17-6699-2E44-8BE3-6949FBA851B1}" dt="2021-12-06T14:35:46.893" v="208" actId="207"/>
          <ac:spMkLst>
            <pc:docMk/>
            <pc:sldMk cId="2184633609" sldId="881"/>
            <ac:spMk id="3" creationId="{62466302-D89C-E549-81BE-99454863F3B9}"/>
          </ac:spMkLst>
        </pc:spChg>
        <pc:spChg chg="mod">
          <ac:chgData name="Foster, Ed" userId="b769e8db-c98f-4178-aa18-d5780fba8401" providerId="ADAL" clId="{C74F1B17-6699-2E44-8BE3-6949FBA851B1}" dt="2021-12-06T14:35:46.893" v="208" actId="207"/>
          <ac:spMkLst>
            <pc:docMk/>
            <pc:sldMk cId="2184633609" sldId="881"/>
            <ac:spMk id="5" creationId="{C9A64217-9871-614D-AB1F-3E828080C43D}"/>
          </ac:spMkLst>
        </pc:spChg>
        <pc:spChg chg="mod">
          <ac:chgData name="Foster, Ed" userId="b769e8db-c98f-4178-aa18-d5780fba8401" providerId="ADAL" clId="{C74F1B17-6699-2E44-8BE3-6949FBA851B1}" dt="2021-12-06T14:35:46.893" v="208" actId="207"/>
          <ac:spMkLst>
            <pc:docMk/>
            <pc:sldMk cId="2184633609" sldId="881"/>
            <ac:spMk id="6" creationId="{4F4B9466-081D-DA4F-9B37-D9CE4A905343}"/>
          </ac:spMkLst>
        </pc:spChg>
        <pc:spChg chg="del">
          <ac:chgData name="Foster, Ed" userId="b769e8db-c98f-4178-aa18-d5780fba8401" providerId="ADAL" clId="{C74F1B17-6699-2E44-8BE3-6949FBA851B1}" dt="2021-12-06T14:35:17.581" v="202"/>
          <ac:spMkLst>
            <pc:docMk/>
            <pc:sldMk cId="2184633609" sldId="881"/>
            <ac:spMk id="13" creationId="{96CF2A2B-0745-440C-9224-C5C6A0A4286F}"/>
          </ac:spMkLst>
        </pc:spChg>
        <pc:spChg chg="del">
          <ac:chgData name="Foster, Ed" userId="b769e8db-c98f-4178-aa18-d5780fba8401" providerId="ADAL" clId="{C74F1B17-6699-2E44-8BE3-6949FBA851B1}" dt="2021-12-06T14:35:17.581" v="202"/>
          <ac:spMkLst>
            <pc:docMk/>
            <pc:sldMk cId="2184633609" sldId="881"/>
            <ac:spMk id="15" creationId="{75BE6D6B-84C9-4D2B-97EB-773B7369EF82}"/>
          </ac:spMkLst>
        </pc:spChg>
        <pc:picChg chg="del">
          <ac:chgData name="Foster, Ed" userId="b769e8db-c98f-4178-aa18-d5780fba8401" providerId="ADAL" clId="{C74F1B17-6699-2E44-8BE3-6949FBA851B1}" dt="2021-12-06T14:35:35.918" v="206" actId="478"/>
          <ac:picMkLst>
            <pc:docMk/>
            <pc:sldMk cId="2184633609" sldId="881"/>
            <ac:picMk id="7" creationId="{0B1A1EA0-CE19-8D46-ADED-C2766CCA055B}"/>
          </ac:picMkLst>
        </pc:picChg>
        <pc:picChg chg="del">
          <ac:chgData name="Foster, Ed" userId="b769e8db-c98f-4178-aa18-d5780fba8401" providerId="ADAL" clId="{C74F1B17-6699-2E44-8BE3-6949FBA851B1}" dt="2021-12-06T14:35:33.260" v="205" actId="478"/>
          <ac:picMkLst>
            <pc:docMk/>
            <pc:sldMk cId="2184633609" sldId="881"/>
            <ac:picMk id="8" creationId="{BA3AAFB6-00E5-EA43-94E1-BD904DFA870F}"/>
          </ac:picMkLst>
        </pc:picChg>
      </pc:sldChg>
      <pc:sldChg chg="delSp modSp add del mod setBg delDesignElem">
        <pc:chgData name="Foster, Ed" userId="b769e8db-c98f-4178-aa18-d5780fba8401" providerId="ADAL" clId="{C74F1B17-6699-2E44-8BE3-6949FBA851B1}" dt="2021-12-06T14:38:56.069" v="284" actId="2696"/>
        <pc:sldMkLst>
          <pc:docMk/>
          <pc:sldMk cId="3859369760" sldId="882"/>
        </pc:sldMkLst>
        <pc:spChg chg="mod">
          <ac:chgData name="Foster, Ed" userId="b769e8db-c98f-4178-aa18-d5780fba8401" providerId="ADAL" clId="{C74F1B17-6699-2E44-8BE3-6949FBA851B1}" dt="2021-12-06T14:35:54.914" v="210" actId="207"/>
          <ac:spMkLst>
            <pc:docMk/>
            <pc:sldMk cId="3859369760" sldId="882"/>
            <ac:spMk id="2" creationId="{6B49E6B9-129E-384D-8379-4A5C1C9040B3}"/>
          </ac:spMkLst>
        </pc:spChg>
        <pc:spChg chg="del">
          <ac:chgData name="Foster, Ed" userId="b769e8db-c98f-4178-aa18-d5780fba8401" providerId="ADAL" clId="{C74F1B17-6699-2E44-8BE3-6949FBA851B1}" dt="2021-12-06T14:35:17.581" v="202"/>
          <ac:spMkLst>
            <pc:docMk/>
            <pc:sldMk cId="3859369760" sldId="882"/>
            <ac:spMk id="14" creationId="{657F69E0-C4B0-4BEC-A689-4F8D877F05D4}"/>
          </ac:spMkLst>
        </pc:spChg>
        <pc:spChg chg="del">
          <ac:chgData name="Foster, Ed" userId="b769e8db-c98f-4178-aa18-d5780fba8401" providerId="ADAL" clId="{C74F1B17-6699-2E44-8BE3-6949FBA851B1}" dt="2021-12-06T14:35:17.581" v="202"/>
          <ac:spMkLst>
            <pc:docMk/>
            <pc:sldMk cId="3859369760" sldId="882"/>
            <ac:spMk id="16" creationId="{9F6380B4-6A1C-481E-8408-B4E6C75B9B81}"/>
          </ac:spMkLst>
        </pc:spChg>
        <pc:picChg chg="del">
          <ac:chgData name="Foster, Ed" userId="b769e8db-c98f-4178-aa18-d5780fba8401" providerId="ADAL" clId="{C74F1B17-6699-2E44-8BE3-6949FBA851B1}" dt="2021-12-06T14:35:51.791" v="209" actId="478"/>
          <ac:picMkLst>
            <pc:docMk/>
            <pc:sldMk cId="3859369760" sldId="882"/>
            <ac:picMk id="9" creationId="{7D4E93BC-86CC-DB41-B2DA-3D029C588B49}"/>
          </ac:picMkLst>
        </pc:picChg>
      </pc:sldChg>
      <pc:sldChg chg="add del">
        <pc:chgData name="Foster, Ed" userId="b769e8db-c98f-4178-aa18-d5780fba8401" providerId="ADAL" clId="{C74F1B17-6699-2E44-8BE3-6949FBA851B1}" dt="2021-12-06T14:38:56.069" v="284" actId="2696"/>
        <pc:sldMkLst>
          <pc:docMk/>
          <pc:sldMk cId="3245192270" sldId="883"/>
        </pc:sldMkLst>
      </pc:sldChg>
      <pc:sldChg chg="delSp add del mod setBg delDesignElem">
        <pc:chgData name="Foster, Ed" userId="b769e8db-c98f-4178-aa18-d5780fba8401" providerId="ADAL" clId="{C74F1B17-6699-2E44-8BE3-6949FBA851B1}" dt="2021-12-06T14:38:56.069" v="284" actId="2696"/>
        <pc:sldMkLst>
          <pc:docMk/>
          <pc:sldMk cId="1360119192" sldId="884"/>
        </pc:sldMkLst>
        <pc:spChg chg="del">
          <ac:chgData name="Foster, Ed" userId="b769e8db-c98f-4178-aa18-d5780fba8401" providerId="ADAL" clId="{C74F1B17-6699-2E44-8BE3-6949FBA851B1}" dt="2021-12-06T14:35:17.581" v="202"/>
          <ac:spMkLst>
            <pc:docMk/>
            <pc:sldMk cId="1360119192" sldId="884"/>
            <ac:spMk id="17" creationId="{3CD9DF72-87A3-404E-A828-84CBF11A8303}"/>
          </ac:spMkLst>
        </pc:spChg>
        <pc:picChg chg="del">
          <ac:chgData name="Foster, Ed" userId="b769e8db-c98f-4178-aa18-d5780fba8401" providerId="ADAL" clId="{C74F1B17-6699-2E44-8BE3-6949FBA851B1}" dt="2021-12-06T14:36:01.263" v="211" actId="478"/>
          <ac:picMkLst>
            <pc:docMk/>
            <pc:sldMk cId="1360119192" sldId="884"/>
            <ac:picMk id="7" creationId="{0C961EB1-ABB7-8540-86DB-3416637D10E8}"/>
          </ac:picMkLst>
        </pc:picChg>
        <pc:cxnChg chg="del">
          <ac:chgData name="Foster, Ed" userId="b769e8db-c98f-4178-aa18-d5780fba8401" providerId="ADAL" clId="{C74F1B17-6699-2E44-8BE3-6949FBA851B1}" dt="2021-12-06T14:35:17.581" v="202"/>
          <ac:cxnSpMkLst>
            <pc:docMk/>
            <pc:sldMk cId="1360119192" sldId="884"/>
            <ac:cxnSpMk id="19" creationId="{20E3A342-4D61-4E3F-AF90-1AB42AEB96CC}"/>
          </ac:cxnSpMkLst>
        </pc:cxnChg>
      </pc:sldChg>
      <pc:sldChg chg="delSp modSp add del mod setBg delDesignElem">
        <pc:chgData name="Foster, Ed" userId="b769e8db-c98f-4178-aa18-d5780fba8401" providerId="ADAL" clId="{C74F1B17-6699-2E44-8BE3-6949FBA851B1}" dt="2021-12-06T14:38:56.069" v="284" actId="2696"/>
        <pc:sldMkLst>
          <pc:docMk/>
          <pc:sldMk cId="2326620412" sldId="885"/>
        </pc:sldMkLst>
        <pc:spChg chg="mod">
          <ac:chgData name="Foster, Ed" userId="b769e8db-c98f-4178-aa18-d5780fba8401" providerId="ADAL" clId="{C74F1B17-6699-2E44-8BE3-6949FBA851B1}" dt="2021-12-06T14:36:11.550" v="213" actId="207"/>
          <ac:spMkLst>
            <pc:docMk/>
            <pc:sldMk cId="2326620412" sldId="885"/>
            <ac:spMk id="7" creationId="{02FF3453-8349-3840-B003-74442359D0D9}"/>
          </ac:spMkLst>
        </pc:spChg>
        <pc:spChg chg="mod">
          <ac:chgData name="Foster, Ed" userId="b769e8db-c98f-4178-aa18-d5780fba8401" providerId="ADAL" clId="{C74F1B17-6699-2E44-8BE3-6949FBA851B1}" dt="2021-12-06T14:36:11.550" v="213" actId="207"/>
          <ac:spMkLst>
            <pc:docMk/>
            <pc:sldMk cId="2326620412" sldId="885"/>
            <ac:spMk id="9" creationId="{79AB3062-EB5D-6F4A-BB3F-35244E06071F}"/>
          </ac:spMkLst>
        </pc:spChg>
        <pc:spChg chg="del">
          <ac:chgData name="Foster, Ed" userId="b769e8db-c98f-4178-aa18-d5780fba8401" providerId="ADAL" clId="{C74F1B17-6699-2E44-8BE3-6949FBA851B1}" dt="2021-12-06T14:35:17.581" v="202"/>
          <ac:spMkLst>
            <pc:docMk/>
            <pc:sldMk cId="2326620412" sldId="885"/>
            <ac:spMk id="25" creationId="{C5E6CFF1-2F42-4E10-9A97-F116F46F53FE}"/>
          </ac:spMkLst>
        </pc:spChg>
        <pc:picChg chg="del">
          <ac:chgData name="Foster, Ed" userId="b769e8db-c98f-4178-aa18-d5780fba8401" providerId="ADAL" clId="{C74F1B17-6699-2E44-8BE3-6949FBA851B1}" dt="2021-12-06T14:36:08.046" v="212" actId="478"/>
          <ac:picMkLst>
            <pc:docMk/>
            <pc:sldMk cId="2326620412" sldId="885"/>
            <ac:picMk id="3" creationId="{C2BD169D-7D01-1449-9794-505964D9E068}"/>
          </ac:picMkLst>
        </pc:picChg>
        <pc:cxnChg chg="del">
          <ac:chgData name="Foster, Ed" userId="b769e8db-c98f-4178-aa18-d5780fba8401" providerId="ADAL" clId="{C74F1B17-6699-2E44-8BE3-6949FBA851B1}" dt="2021-12-06T14:35:17.581" v="202"/>
          <ac:cxnSpMkLst>
            <pc:docMk/>
            <pc:sldMk cId="2326620412" sldId="885"/>
            <ac:cxnSpMk id="26" creationId="{67182200-4859-4C8D-BCBB-55B245C28BA3}"/>
          </ac:cxnSpMkLst>
        </pc:cxnChg>
      </pc:sldChg>
      <pc:sldChg chg="delSp add del mod">
        <pc:chgData name="Foster, Ed" userId="b769e8db-c98f-4178-aa18-d5780fba8401" providerId="ADAL" clId="{C74F1B17-6699-2E44-8BE3-6949FBA851B1}" dt="2021-12-06T14:38:56.069" v="284" actId="2696"/>
        <pc:sldMkLst>
          <pc:docMk/>
          <pc:sldMk cId="1646673163" sldId="886"/>
        </pc:sldMkLst>
        <pc:picChg chg="del">
          <ac:chgData name="Foster, Ed" userId="b769e8db-c98f-4178-aa18-d5780fba8401" providerId="ADAL" clId="{C74F1B17-6699-2E44-8BE3-6949FBA851B1}" dt="2021-12-06T14:36:15.346" v="214" actId="478"/>
          <ac:picMkLst>
            <pc:docMk/>
            <pc:sldMk cId="1646673163" sldId="886"/>
            <ac:picMk id="20" creationId="{1C1914BB-F0D8-F544-8EF1-FF7D20C84E97}"/>
          </ac:picMkLst>
        </pc:picChg>
      </pc:sldChg>
      <pc:sldChg chg="delSp modSp add del mod setBg delDesignElem">
        <pc:chgData name="Foster, Ed" userId="b769e8db-c98f-4178-aa18-d5780fba8401" providerId="ADAL" clId="{C74F1B17-6699-2E44-8BE3-6949FBA851B1}" dt="2021-12-06T14:38:56.069" v="284" actId="2696"/>
        <pc:sldMkLst>
          <pc:docMk/>
          <pc:sldMk cId="3256729464" sldId="887"/>
        </pc:sldMkLst>
        <pc:spChg chg="mod">
          <ac:chgData name="Foster, Ed" userId="b769e8db-c98f-4178-aa18-d5780fba8401" providerId="ADAL" clId="{C74F1B17-6699-2E44-8BE3-6949FBA851B1}" dt="2021-12-06T14:38:32.702" v="283" actId="207"/>
          <ac:spMkLst>
            <pc:docMk/>
            <pc:sldMk cId="3256729464" sldId="887"/>
            <ac:spMk id="2" creationId="{FB4BF3A7-B78B-2C44-86B7-EC4331B130AD}"/>
          </ac:spMkLst>
        </pc:spChg>
        <pc:spChg chg="mod">
          <ac:chgData name="Foster, Ed" userId="b769e8db-c98f-4178-aa18-d5780fba8401" providerId="ADAL" clId="{C74F1B17-6699-2E44-8BE3-6949FBA851B1}" dt="2021-12-06T14:38:32.702" v="283" actId="207"/>
          <ac:spMkLst>
            <pc:docMk/>
            <pc:sldMk cId="3256729464" sldId="887"/>
            <ac:spMk id="3" creationId="{BBFF4450-9754-4945-8271-5BE8F7F82E80}"/>
          </ac:spMkLst>
        </pc:spChg>
        <pc:spChg chg="del">
          <ac:chgData name="Foster, Ed" userId="b769e8db-c98f-4178-aa18-d5780fba8401" providerId="ADAL" clId="{C74F1B17-6699-2E44-8BE3-6949FBA851B1}" dt="2021-12-06T14:35:17.581" v="202"/>
          <ac:spMkLst>
            <pc:docMk/>
            <pc:sldMk cId="3256729464" sldId="887"/>
            <ac:spMk id="9" creationId="{C8320351-9FA2-4A26-885B-BB8F3E4902D2}"/>
          </ac:spMkLst>
        </pc:spChg>
        <pc:spChg chg="del">
          <ac:chgData name="Foster, Ed" userId="b769e8db-c98f-4178-aa18-d5780fba8401" providerId="ADAL" clId="{C74F1B17-6699-2E44-8BE3-6949FBA851B1}" dt="2021-12-06T14:35:17.581" v="202"/>
          <ac:spMkLst>
            <pc:docMk/>
            <pc:sldMk cId="3256729464" sldId="887"/>
            <ac:spMk id="11" creationId="{68CD2EFB-78C2-4C6E-A6B9-4ED12FAD5B99}"/>
          </ac:spMkLst>
        </pc:spChg>
        <pc:picChg chg="del">
          <ac:chgData name="Foster, Ed" userId="b769e8db-c98f-4178-aa18-d5780fba8401" providerId="ADAL" clId="{C74F1B17-6699-2E44-8BE3-6949FBA851B1}" dt="2021-12-06T14:38:27.479" v="282" actId="478"/>
          <ac:picMkLst>
            <pc:docMk/>
            <pc:sldMk cId="3256729464" sldId="887"/>
            <ac:picMk id="4" creationId="{ABC6F107-FB1E-EA43-8E3C-D84860B74853}"/>
          </ac:picMkLst>
        </pc:picChg>
      </pc:sldChg>
      <pc:sldChg chg="delSp modSp add del mod setBg delDesignElem">
        <pc:chgData name="Foster, Ed" userId="b769e8db-c98f-4178-aa18-d5780fba8401" providerId="ADAL" clId="{C74F1B17-6699-2E44-8BE3-6949FBA851B1}" dt="2021-12-06T14:38:56.069" v="284" actId="2696"/>
        <pc:sldMkLst>
          <pc:docMk/>
          <pc:sldMk cId="3330274223" sldId="888"/>
        </pc:sldMkLst>
        <pc:spChg chg="mod">
          <ac:chgData name="Foster, Ed" userId="b769e8db-c98f-4178-aa18-d5780fba8401" providerId="ADAL" clId="{C74F1B17-6699-2E44-8BE3-6949FBA851B1}" dt="2021-12-06T14:36:25.036" v="216" actId="207"/>
          <ac:spMkLst>
            <pc:docMk/>
            <pc:sldMk cId="3330274223" sldId="888"/>
            <ac:spMk id="2" creationId="{FB4BF3A7-B78B-2C44-86B7-EC4331B130AD}"/>
          </ac:spMkLst>
        </pc:spChg>
        <pc:spChg chg="mod">
          <ac:chgData name="Foster, Ed" userId="b769e8db-c98f-4178-aa18-d5780fba8401" providerId="ADAL" clId="{C74F1B17-6699-2E44-8BE3-6949FBA851B1}" dt="2021-12-06T14:36:25.036" v="216" actId="207"/>
          <ac:spMkLst>
            <pc:docMk/>
            <pc:sldMk cId="3330274223" sldId="888"/>
            <ac:spMk id="3" creationId="{BBFF4450-9754-4945-8271-5BE8F7F82E80}"/>
          </ac:spMkLst>
        </pc:spChg>
        <pc:spChg chg="del">
          <ac:chgData name="Foster, Ed" userId="b769e8db-c98f-4178-aa18-d5780fba8401" providerId="ADAL" clId="{C74F1B17-6699-2E44-8BE3-6949FBA851B1}" dt="2021-12-06T14:35:17.581" v="202"/>
          <ac:spMkLst>
            <pc:docMk/>
            <pc:sldMk cId="3330274223" sldId="888"/>
            <ac:spMk id="16" creationId="{C5E6CFF1-2F42-4E10-9A97-F116F46F53FE}"/>
          </ac:spMkLst>
        </pc:spChg>
        <pc:picChg chg="del">
          <ac:chgData name="Foster, Ed" userId="b769e8db-c98f-4178-aa18-d5780fba8401" providerId="ADAL" clId="{C74F1B17-6699-2E44-8BE3-6949FBA851B1}" dt="2021-12-06T14:36:22.346" v="215" actId="478"/>
          <ac:picMkLst>
            <pc:docMk/>
            <pc:sldMk cId="3330274223" sldId="888"/>
            <ac:picMk id="4" creationId="{ABC6F107-FB1E-EA43-8E3C-D84860B74853}"/>
          </ac:picMkLst>
        </pc:picChg>
        <pc:cxnChg chg="del">
          <ac:chgData name="Foster, Ed" userId="b769e8db-c98f-4178-aa18-d5780fba8401" providerId="ADAL" clId="{C74F1B17-6699-2E44-8BE3-6949FBA851B1}" dt="2021-12-06T14:35:17.581" v="202"/>
          <ac:cxnSpMkLst>
            <pc:docMk/>
            <pc:sldMk cId="3330274223" sldId="888"/>
            <ac:cxnSpMk id="18" creationId="{67182200-4859-4C8D-BCBB-55B245C28BA3}"/>
          </ac:cxnSpMkLst>
        </pc:cxnChg>
      </pc:sldChg>
      <pc:sldChg chg="delSp modSp add del mod setBg delDesignElem">
        <pc:chgData name="Foster, Ed" userId="b769e8db-c98f-4178-aa18-d5780fba8401" providerId="ADAL" clId="{C74F1B17-6699-2E44-8BE3-6949FBA851B1}" dt="2021-12-06T14:38:56.069" v="284" actId="2696"/>
        <pc:sldMkLst>
          <pc:docMk/>
          <pc:sldMk cId="1211539221" sldId="889"/>
        </pc:sldMkLst>
        <pc:spChg chg="mod">
          <ac:chgData name="Foster, Ed" userId="b769e8db-c98f-4178-aa18-d5780fba8401" providerId="ADAL" clId="{C74F1B17-6699-2E44-8BE3-6949FBA851B1}" dt="2021-12-06T14:36:31.390" v="218" actId="207"/>
          <ac:spMkLst>
            <pc:docMk/>
            <pc:sldMk cId="1211539221" sldId="889"/>
            <ac:spMk id="2" creationId="{6B49E6B9-129E-384D-8379-4A5C1C9040B3}"/>
          </ac:spMkLst>
        </pc:spChg>
        <pc:spChg chg="mod">
          <ac:chgData name="Foster, Ed" userId="b769e8db-c98f-4178-aa18-d5780fba8401" providerId="ADAL" clId="{C74F1B17-6699-2E44-8BE3-6949FBA851B1}" dt="2021-12-06T14:36:31.390" v="218" actId="207"/>
          <ac:spMkLst>
            <pc:docMk/>
            <pc:sldMk cId="1211539221" sldId="889"/>
            <ac:spMk id="15" creationId="{AC97E54E-0F59-9E49-8086-EEE7A1FFACF5}"/>
          </ac:spMkLst>
        </pc:spChg>
        <pc:spChg chg="del">
          <ac:chgData name="Foster, Ed" userId="b769e8db-c98f-4178-aa18-d5780fba8401" providerId="ADAL" clId="{C74F1B17-6699-2E44-8BE3-6949FBA851B1}" dt="2021-12-06T14:35:17.581" v="202"/>
          <ac:spMkLst>
            <pc:docMk/>
            <pc:sldMk cId="1211539221" sldId="889"/>
            <ac:spMk id="17" creationId="{71B2258F-86CA-4D4D-8270-BC05FCDEBFB3}"/>
          </ac:spMkLst>
        </pc:spChg>
        <pc:picChg chg="del">
          <ac:chgData name="Foster, Ed" userId="b769e8db-c98f-4178-aa18-d5780fba8401" providerId="ADAL" clId="{C74F1B17-6699-2E44-8BE3-6949FBA851B1}" dt="2021-12-06T14:36:28.037" v="217" actId="478"/>
          <ac:picMkLst>
            <pc:docMk/>
            <pc:sldMk cId="1211539221" sldId="889"/>
            <ac:picMk id="4" creationId="{0957259D-B623-FE46-8DED-38A3E279D739}"/>
          </ac:picMkLst>
        </pc:picChg>
      </pc:sldChg>
      <pc:sldChg chg="add del">
        <pc:chgData name="Foster, Ed" userId="b769e8db-c98f-4178-aa18-d5780fba8401" providerId="ADAL" clId="{C74F1B17-6699-2E44-8BE3-6949FBA851B1}" dt="2021-12-06T14:38:56.069" v="284" actId="2696"/>
        <pc:sldMkLst>
          <pc:docMk/>
          <pc:sldMk cId="2451172528" sldId="890"/>
        </pc:sldMkLst>
      </pc:sldChg>
      <pc:sldChg chg="add del">
        <pc:chgData name="Foster, Ed" userId="b769e8db-c98f-4178-aa18-d5780fba8401" providerId="ADAL" clId="{C74F1B17-6699-2E44-8BE3-6949FBA851B1}" dt="2021-12-06T14:38:56.069" v="284" actId="2696"/>
        <pc:sldMkLst>
          <pc:docMk/>
          <pc:sldMk cId="1951544802" sldId="891"/>
        </pc:sldMkLst>
      </pc:sldChg>
      <pc:sldChg chg="add del">
        <pc:chgData name="Foster, Ed" userId="b769e8db-c98f-4178-aa18-d5780fba8401" providerId="ADAL" clId="{C74F1B17-6699-2E44-8BE3-6949FBA851B1}" dt="2021-12-06T14:38:56.069" v="284" actId="2696"/>
        <pc:sldMkLst>
          <pc:docMk/>
          <pc:sldMk cId="3714870758" sldId="892"/>
        </pc:sldMkLst>
      </pc:sldChg>
      <pc:sldChg chg="add del">
        <pc:chgData name="Foster, Ed" userId="b769e8db-c98f-4178-aa18-d5780fba8401" providerId="ADAL" clId="{C74F1B17-6699-2E44-8BE3-6949FBA851B1}" dt="2021-12-06T14:38:56.069" v="284" actId="2696"/>
        <pc:sldMkLst>
          <pc:docMk/>
          <pc:sldMk cId="2639441425" sldId="893"/>
        </pc:sldMkLst>
      </pc:sldChg>
      <pc:sldChg chg="delSp modSp add del mod setBg delDesignElem">
        <pc:chgData name="Foster, Ed" userId="b769e8db-c98f-4178-aa18-d5780fba8401" providerId="ADAL" clId="{C74F1B17-6699-2E44-8BE3-6949FBA851B1}" dt="2021-12-06T14:38:56.069" v="284" actId="2696"/>
        <pc:sldMkLst>
          <pc:docMk/>
          <pc:sldMk cId="1136104902" sldId="894"/>
        </pc:sldMkLst>
        <pc:spChg chg="mod">
          <ac:chgData name="Foster, Ed" userId="b769e8db-c98f-4178-aa18-d5780fba8401" providerId="ADAL" clId="{C74F1B17-6699-2E44-8BE3-6949FBA851B1}" dt="2021-12-06T14:36:41.067" v="220" actId="207"/>
          <ac:spMkLst>
            <pc:docMk/>
            <pc:sldMk cId="1136104902" sldId="894"/>
            <ac:spMk id="9" creationId="{B95B0FAE-22B5-7142-BC7C-41902674E8E8}"/>
          </ac:spMkLst>
        </pc:spChg>
        <pc:spChg chg="del">
          <ac:chgData name="Foster, Ed" userId="b769e8db-c98f-4178-aa18-d5780fba8401" providerId="ADAL" clId="{C74F1B17-6699-2E44-8BE3-6949FBA851B1}" dt="2021-12-06T14:35:17.581" v="202"/>
          <ac:spMkLst>
            <pc:docMk/>
            <pc:sldMk cId="1136104902" sldId="894"/>
            <ac:spMk id="31" creationId="{657F69E0-C4B0-4BEC-A689-4F8D877F05D4}"/>
          </ac:spMkLst>
        </pc:spChg>
        <pc:spChg chg="del">
          <ac:chgData name="Foster, Ed" userId="b769e8db-c98f-4178-aa18-d5780fba8401" providerId="ADAL" clId="{C74F1B17-6699-2E44-8BE3-6949FBA851B1}" dt="2021-12-06T14:35:17.581" v="202"/>
          <ac:spMkLst>
            <pc:docMk/>
            <pc:sldMk cId="1136104902" sldId="894"/>
            <ac:spMk id="32" creationId="{9F6380B4-6A1C-481E-8408-B4E6C75B9B81}"/>
          </ac:spMkLst>
        </pc:spChg>
        <pc:picChg chg="del">
          <ac:chgData name="Foster, Ed" userId="b769e8db-c98f-4178-aa18-d5780fba8401" providerId="ADAL" clId="{C74F1B17-6699-2E44-8BE3-6949FBA851B1}" dt="2021-12-06T14:36:37.194" v="219" actId="478"/>
          <ac:picMkLst>
            <pc:docMk/>
            <pc:sldMk cId="1136104902" sldId="894"/>
            <ac:picMk id="6" creationId="{A02E60E0-C89F-B843-8243-92A7880C0F37}"/>
          </ac:picMkLst>
        </pc:picChg>
      </pc:sldChg>
      <pc:sldChg chg="addSp delSp modSp add del mod">
        <pc:chgData name="Foster, Ed" userId="b769e8db-c98f-4178-aa18-d5780fba8401" providerId="ADAL" clId="{C74F1B17-6699-2E44-8BE3-6949FBA851B1}" dt="2021-12-06T14:38:56.069" v="284" actId="2696"/>
        <pc:sldMkLst>
          <pc:docMk/>
          <pc:sldMk cId="2119866781" sldId="895"/>
        </pc:sldMkLst>
        <pc:spChg chg="mod">
          <ac:chgData name="Foster, Ed" userId="b769e8db-c98f-4178-aa18-d5780fba8401" providerId="ADAL" clId="{C74F1B17-6699-2E44-8BE3-6949FBA851B1}" dt="2021-12-06T14:37:15.892" v="265" actId="207"/>
          <ac:spMkLst>
            <pc:docMk/>
            <pc:sldMk cId="2119866781" sldId="895"/>
            <ac:spMk id="3" creationId="{D22BF7F0-3D06-3B46-94B7-89397A52264D}"/>
          </ac:spMkLst>
        </pc:spChg>
        <pc:spChg chg="mod">
          <ac:chgData name="Foster, Ed" userId="b769e8db-c98f-4178-aa18-d5780fba8401" providerId="ADAL" clId="{C74F1B17-6699-2E44-8BE3-6949FBA851B1}" dt="2021-12-06T14:37:01.093" v="260" actId="27636"/>
          <ac:spMkLst>
            <pc:docMk/>
            <pc:sldMk cId="2119866781" sldId="895"/>
            <ac:spMk id="4" creationId="{C26900A5-EA4F-D64E-8F69-0CD0A3D4A678}"/>
          </ac:spMkLst>
        </pc:spChg>
        <pc:picChg chg="add del mod">
          <ac:chgData name="Foster, Ed" userId="b769e8db-c98f-4178-aa18-d5780fba8401" providerId="ADAL" clId="{C74F1B17-6699-2E44-8BE3-6949FBA851B1}" dt="2021-12-06T14:37:13.780" v="264" actId="478"/>
          <ac:picMkLst>
            <pc:docMk/>
            <pc:sldMk cId="2119866781" sldId="895"/>
            <ac:picMk id="2" creationId="{4F80E9F9-5D83-3C4B-A3AC-535AC4675A74}"/>
          </ac:picMkLst>
        </pc:picChg>
      </pc:sldChg>
      <pc:sldChg chg="addSp delSp modSp add del mod setBg delDesignElem">
        <pc:chgData name="Foster, Ed" userId="b769e8db-c98f-4178-aa18-d5780fba8401" providerId="ADAL" clId="{C74F1B17-6699-2E44-8BE3-6949FBA851B1}" dt="2021-12-06T14:38:56.069" v="284" actId="2696"/>
        <pc:sldMkLst>
          <pc:docMk/>
          <pc:sldMk cId="1061194487" sldId="896"/>
        </pc:sldMkLst>
        <pc:spChg chg="mod">
          <ac:chgData name="Foster, Ed" userId="b769e8db-c98f-4178-aa18-d5780fba8401" providerId="ADAL" clId="{C74F1B17-6699-2E44-8BE3-6949FBA851B1}" dt="2021-12-06T14:37:25.070" v="268" actId="207"/>
          <ac:spMkLst>
            <pc:docMk/>
            <pc:sldMk cId="1061194487" sldId="896"/>
            <ac:spMk id="2" creationId="{CCAC41F1-C059-DE4E-AE58-FEEF65DC78F4}"/>
          </ac:spMkLst>
        </pc:spChg>
        <pc:spChg chg="add del mod">
          <ac:chgData name="Foster, Ed" userId="b769e8db-c98f-4178-aa18-d5780fba8401" providerId="ADAL" clId="{C74F1B17-6699-2E44-8BE3-6949FBA851B1}" dt="2021-12-06T14:37:26.662" v="269" actId="478"/>
          <ac:spMkLst>
            <pc:docMk/>
            <pc:sldMk cId="1061194487" sldId="896"/>
            <ac:spMk id="4" creationId="{78CD473F-6621-2D43-8C8B-809C2DF73816}"/>
          </ac:spMkLst>
        </pc:spChg>
        <pc:spChg chg="del">
          <ac:chgData name="Foster, Ed" userId="b769e8db-c98f-4178-aa18-d5780fba8401" providerId="ADAL" clId="{C74F1B17-6699-2E44-8BE3-6949FBA851B1}" dt="2021-12-06T14:35:17.581" v="202"/>
          <ac:spMkLst>
            <pc:docMk/>
            <pc:sldMk cId="1061194487" sldId="896"/>
            <ac:spMk id="21" creationId="{657F69E0-C4B0-4BEC-A689-4F8D877F05D4}"/>
          </ac:spMkLst>
        </pc:spChg>
        <pc:spChg chg="del">
          <ac:chgData name="Foster, Ed" userId="b769e8db-c98f-4178-aa18-d5780fba8401" providerId="ADAL" clId="{C74F1B17-6699-2E44-8BE3-6949FBA851B1}" dt="2021-12-06T14:35:17.581" v="202"/>
          <ac:spMkLst>
            <pc:docMk/>
            <pc:sldMk cId="1061194487" sldId="896"/>
            <ac:spMk id="23" creationId="{9F6380B4-6A1C-481E-8408-B4E6C75B9B81}"/>
          </ac:spMkLst>
        </pc:spChg>
        <pc:picChg chg="del">
          <ac:chgData name="Foster, Ed" userId="b769e8db-c98f-4178-aa18-d5780fba8401" providerId="ADAL" clId="{C74F1B17-6699-2E44-8BE3-6949FBA851B1}" dt="2021-12-06T14:37:18.598" v="266" actId="478"/>
          <ac:picMkLst>
            <pc:docMk/>
            <pc:sldMk cId="1061194487" sldId="896"/>
            <ac:picMk id="7" creationId="{C06A0FAE-6771-654F-BA28-31792D366655}"/>
          </ac:picMkLst>
        </pc:picChg>
      </pc:sldChg>
      <pc:sldChg chg="delSp add del setBg delDesignElem">
        <pc:chgData name="Foster, Ed" userId="b769e8db-c98f-4178-aa18-d5780fba8401" providerId="ADAL" clId="{C74F1B17-6699-2E44-8BE3-6949FBA851B1}" dt="2021-12-06T14:38:56.069" v="284" actId="2696"/>
        <pc:sldMkLst>
          <pc:docMk/>
          <pc:sldMk cId="3114563977" sldId="897"/>
        </pc:sldMkLst>
        <pc:spChg chg="del">
          <ac:chgData name="Foster, Ed" userId="b769e8db-c98f-4178-aa18-d5780fba8401" providerId="ADAL" clId="{C74F1B17-6699-2E44-8BE3-6949FBA851B1}" dt="2021-12-06T14:35:17.581" v="202"/>
          <ac:spMkLst>
            <pc:docMk/>
            <pc:sldMk cId="3114563977" sldId="897"/>
            <ac:spMk id="36" creationId="{5E39A796-BE83-48B1-B33F-35C4A32AAB57}"/>
          </ac:spMkLst>
        </pc:spChg>
        <pc:spChg chg="del">
          <ac:chgData name="Foster, Ed" userId="b769e8db-c98f-4178-aa18-d5780fba8401" providerId="ADAL" clId="{C74F1B17-6699-2E44-8BE3-6949FBA851B1}" dt="2021-12-06T14:35:17.581" v="202"/>
          <ac:spMkLst>
            <pc:docMk/>
            <pc:sldMk cId="3114563977" sldId="897"/>
            <ac:spMk id="38" creationId="{72F84B47-E267-4194-8194-831DB7B5547F}"/>
          </ac:spMkLst>
        </pc:spChg>
      </pc:sldChg>
      <pc:sldChg chg="delSp add del setBg delDesignElem">
        <pc:chgData name="Foster, Ed" userId="b769e8db-c98f-4178-aa18-d5780fba8401" providerId="ADAL" clId="{C74F1B17-6699-2E44-8BE3-6949FBA851B1}" dt="2021-12-06T14:38:56.069" v="284" actId="2696"/>
        <pc:sldMkLst>
          <pc:docMk/>
          <pc:sldMk cId="1191827599" sldId="898"/>
        </pc:sldMkLst>
        <pc:spChg chg="del">
          <ac:chgData name="Foster, Ed" userId="b769e8db-c98f-4178-aa18-d5780fba8401" providerId="ADAL" clId="{C74F1B17-6699-2E44-8BE3-6949FBA851B1}" dt="2021-12-06T14:35:17.581" v="202"/>
          <ac:spMkLst>
            <pc:docMk/>
            <pc:sldMk cId="1191827599" sldId="898"/>
            <ac:spMk id="42" creationId="{99ED5833-B85B-4103-8A3B-CAB0308E6C15}"/>
          </ac:spMkLst>
        </pc:spChg>
      </pc:sldChg>
      <pc:sldChg chg="add del">
        <pc:chgData name="Foster, Ed" userId="b769e8db-c98f-4178-aa18-d5780fba8401" providerId="ADAL" clId="{C74F1B17-6699-2E44-8BE3-6949FBA851B1}" dt="2021-12-06T14:38:56.069" v="284" actId="2696"/>
        <pc:sldMkLst>
          <pc:docMk/>
          <pc:sldMk cId="2194687706" sldId="899"/>
        </pc:sldMkLst>
      </pc:sldChg>
      <pc:sldChg chg="delSp add del mod">
        <pc:chgData name="Foster, Ed" userId="b769e8db-c98f-4178-aa18-d5780fba8401" providerId="ADAL" clId="{C74F1B17-6699-2E44-8BE3-6949FBA851B1}" dt="2021-12-06T14:38:56.069" v="284" actId="2696"/>
        <pc:sldMkLst>
          <pc:docMk/>
          <pc:sldMk cId="1467345475" sldId="900"/>
        </pc:sldMkLst>
        <pc:picChg chg="del">
          <ac:chgData name="Foster, Ed" userId="b769e8db-c98f-4178-aa18-d5780fba8401" providerId="ADAL" clId="{C74F1B17-6699-2E44-8BE3-6949FBA851B1}" dt="2021-12-06T14:37:33.302" v="270" actId="478"/>
          <ac:picMkLst>
            <pc:docMk/>
            <pc:sldMk cId="1467345475" sldId="900"/>
            <ac:picMk id="6" creationId="{11493024-4763-3343-BCF0-01BEAA310C70}"/>
          </ac:picMkLst>
        </pc:picChg>
      </pc:sldChg>
      <pc:sldChg chg="delSp add del mod">
        <pc:chgData name="Foster, Ed" userId="b769e8db-c98f-4178-aa18-d5780fba8401" providerId="ADAL" clId="{C74F1B17-6699-2E44-8BE3-6949FBA851B1}" dt="2021-12-06T14:38:56.069" v="284" actId="2696"/>
        <pc:sldMkLst>
          <pc:docMk/>
          <pc:sldMk cId="1319715174" sldId="901"/>
        </pc:sldMkLst>
        <pc:picChg chg="del">
          <ac:chgData name="Foster, Ed" userId="b769e8db-c98f-4178-aa18-d5780fba8401" providerId="ADAL" clId="{C74F1B17-6699-2E44-8BE3-6949FBA851B1}" dt="2021-12-06T14:37:35.942" v="271" actId="478"/>
          <ac:picMkLst>
            <pc:docMk/>
            <pc:sldMk cId="1319715174" sldId="901"/>
            <ac:picMk id="9" creationId="{E59B48EE-AAD3-774B-9968-EFBB4018CF2F}"/>
          </ac:picMkLst>
        </pc:picChg>
      </pc:sldChg>
      <pc:sldChg chg="delSp add del mod setBg delDesignElem">
        <pc:chgData name="Foster, Ed" userId="b769e8db-c98f-4178-aa18-d5780fba8401" providerId="ADAL" clId="{C74F1B17-6699-2E44-8BE3-6949FBA851B1}" dt="2021-12-06T14:38:56.069" v="284" actId="2696"/>
        <pc:sldMkLst>
          <pc:docMk/>
          <pc:sldMk cId="1715944625" sldId="902"/>
        </pc:sldMkLst>
        <pc:spChg chg="del">
          <ac:chgData name="Foster, Ed" userId="b769e8db-c98f-4178-aa18-d5780fba8401" providerId="ADAL" clId="{C74F1B17-6699-2E44-8BE3-6949FBA851B1}" dt="2021-12-06T14:35:17.581" v="202"/>
          <ac:spMkLst>
            <pc:docMk/>
            <pc:sldMk cId="1715944625" sldId="902"/>
            <ac:spMk id="15" creationId="{79BB35BC-D5C2-4C8B-A22A-A71E6191913B}"/>
          </ac:spMkLst>
        </pc:spChg>
        <pc:picChg chg="del">
          <ac:chgData name="Foster, Ed" userId="b769e8db-c98f-4178-aa18-d5780fba8401" providerId="ADAL" clId="{C74F1B17-6699-2E44-8BE3-6949FBA851B1}" dt="2021-12-06T14:37:38.418" v="272" actId="478"/>
          <ac:picMkLst>
            <pc:docMk/>
            <pc:sldMk cId="1715944625" sldId="902"/>
            <ac:picMk id="10" creationId="{E0B684D5-4FAB-C946-83F5-CD6EF155B063}"/>
          </ac:picMkLst>
        </pc:picChg>
      </pc:sldChg>
      <pc:sldChg chg="add del">
        <pc:chgData name="Foster, Ed" userId="b769e8db-c98f-4178-aa18-d5780fba8401" providerId="ADAL" clId="{C74F1B17-6699-2E44-8BE3-6949FBA851B1}" dt="2021-12-06T14:38:56.069" v="284" actId="2696"/>
        <pc:sldMkLst>
          <pc:docMk/>
          <pc:sldMk cId="3457065164" sldId="903"/>
        </pc:sldMkLst>
      </pc:sldChg>
      <pc:sldChg chg="delSp add del mod setBg delDesignElem">
        <pc:chgData name="Foster, Ed" userId="b769e8db-c98f-4178-aa18-d5780fba8401" providerId="ADAL" clId="{C74F1B17-6699-2E44-8BE3-6949FBA851B1}" dt="2021-12-06T14:38:56.069" v="284" actId="2696"/>
        <pc:sldMkLst>
          <pc:docMk/>
          <pc:sldMk cId="579613672" sldId="904"/>
        </pc:sldMkLst>
        <pc:spChg chg="del">
          <ac:chgData name="Foster, Ed" userId="b769e8db-c98f-4178-aa18-d5780fba8401" providerId="ADAL" clId="{C74F1B17-6699-2E44-8BE3-6949FBA851B1}" dt="2021-12-06T14:35:17.581" v="202"/>
          <ac:spMkLst>
            <pc:docMk/>
            <pc:sldMk cId="579613672" sldId="904"/>
            <ac:spMk id="12" creationId="{04812C46-200A-4DEB-A05E-3ED6C68C2387}"/>
          </ac:spMkLst>
        </pc:spChg>
        <pc:spChg chg="del">
          <ac:chgData name="Foster, Ed" userId="b769e8db-c98f-4178-aa18-d5780fba8401" providerId="ADAL" clId="{C74F1B17-6699-2E44-8BE3-6949FBA851B1}" dt="2021-12-06T14:35:17.581" v="202"/>
          <ac:spMkLst>
            <pc:docMk/>
            <pc:sldMk cId="579613672" sldId="904"/>
            <ac:spMk id="14" creationId="{D1EA859B-E555-4109-94F3-6700E046E008}"/>
          </ac:spMkLst>
        </pc:spChg>
        <pc:picChg chg="del">
          <ac:chgData name="Foster, Ed" userId="b769e8db-c98f-4178-aa18-d5780fba8401" providerId="ADAL" clId="{C74F1B17-6699-2E44-8BE3-6949FBA851B1}" dt="2021-12-06T14:37:45.314" v="273" actId="478"/>
          <ac:picMkLst>
            <pc:docMk/>
            <pc:sldMk cId="579613672" sldId="904"/>
            <ac:picMk id="3" creationId="{F51065FF-1186-2448-8C53-41945A4F994C}"/>
          </ac:picMkLst>
        </pc:picChg>
      </pc:sldChg>
      <pc:sldChg chg="addSp delSp modSp add del mod">
        <pc:chgData name="Foster, Ed" userId="b769e8db-c98f-4178-aa18-d5780fba8401" providerId="ADAL" clId="{C74F1B17-6699-2E44-8BE3-6949FBA851B1}" dt="2021-12-06T14:38:56.069" v="284" actId="2696"/>
        <pc:sldMkLst>
          <pc:docMk/>
          <pc:sldMk cId="2418592682" sldId="905"/>
        </pc:sldMkLst>
        <pc:spChg chg="del">
          <ac:chgData name="Foster, Ed" userId="b769e8db-c98f-4178-aa18-d5780fba8401" providerId="ADAL" clId="{C74F1B17-6699-2E44-8BE3-6949FBA851B1}" dt="2021-12-06T14:38:00.731" v="279" actId="478"/>
          <ac:spMkLst>
            <pc:docMk/>
            <pc:sldMk cId="2418592682" sldId="905"/>
            <ac:spMk id="4" creationId="{FB99E53D-6A82-5D43-A27D-00EFFE23991A}"/>
          </ac:spMkLst>
        </pc:spChg>
        <pc:spChg chg="add del mod">
          <ac:chgData name="Foster, Ed" userId="b769e8db-c98f-4178-aa18-d5780fba8401" providerId="ADAL" clId="{C74F1B17-6699-2E44-8BE3-6949FBA851B1}" dt="2021-12-06T14:38:15.739" v="281" actId="207"/>
          <ac:spMkLst>
            <pc:docMk/>
            <pc:sldMk cId="2418592682" sldId="905"/>
            <ac:spMk id="10" creationId="{8F8F742A-662C-444C-8A73-6053FF865A09}"/>
          </ac:spMkLst>
        </pc:spChg>
        <pc:spChg chg="add del mod">
          <ac:chgData name="Foster, Ed" userId="b769e8db-c98f-4178-aa18-d5780fba8401" providerId="ADAL" clId="{C74F1B17-6699-2E44-8BE3-6949FBA851B1}" dt="2021-12-06T14:38:03.293" v="280" actId="478"/>
          <ac:spMkLst>
            <pc:docMk/>
            <pc:sldMk cId="2418592682" sldId="905"/>
            <ac:spMk id="11" creationId="{654EB8EB-B3D6-B74F-B683-E92D245A0B00}"/>
          </ac:spMkLst>
        </pc:spChg>
        <pc:picChg chg="del">
          <ac:chgData name="Foster, Ed" userId="b769e8db-c98f-4178-aa18-d5780fba8401" providerId="ADAL" clId="{C74F1B17-6699-2E44-8BE3-6949FBA851B1}" dt="2021-12-06T14:37:50.072" v="276" actId="478"/>
          <ac:picMkLst>
            <pc:docMk/>
            <pc:sldMk cId="2418592682" sldId="905"/>
            <ac:picMk id="8" creationId="{00E50F5D-3BE4-394E-8BDA-9A43D5509670}"/>
          </ac:picMkLst>
        </pc:picChg>
        <pc:picChg chg="del mod">
          <ac:chgData name="Foster, Ed" userId="b769e8db-c98f-4178-aa18-d5780fba8401" providerId="ADAL" clId="{C74F1B17-6699-2E44-8BE3-6949FBA851B1}" dt="2021-12-06T14:37:48.261" v="275" actId="478"/>
          <ac:picMkLst>
            <pc:docMk/>
            <pc:sldMk cId="2418592682" sldId="905"/>
            <ac:picMk id="9" creationId="{6EE622DB-4873-1A42-AB63-F066F81F0969}"/>
          </ac:picMkLst>
        </pc:picChg>
      </pc:sldChg>
      <pc:sldChg chg="add del">
        <pc:chgData name="Foster, Ed" userId="b769e8db-c98f-4178-aa18-d5780fba8401" providerId="ADAL" clId="{C74F1B17-6699-2E44-8BE3-6949FBA851B1}" dt="2021-12-06T14:38:56.069" v="284" actId="2696"/>
        <pc:sldMkLst>
          <pc:docMk/>
          <pc:sldMk cId="855448467" sldId="90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edfoster/Dropbox/work/erasmus+/OFLA/Intellectual%20Outputs/O16%20-%20Final%20Project%20Report/Simplified%20output%2016%20char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3200" b="0" i="0" baseline="0" dirty="0">
                <a:effectLst/>
              </a:rPr>
              <a:t>Student engagement following call centre calls. </a:t>
            </a:r>
            <a:br>
              <a:rPr lang="en-GB" sz="3200" b="0" i="0" baseline="0" dirty="0">
                <a:effectLst/>
              </a:rPr>
            </a:br>
            <a:r>
              <a:rPr lang="en-GB" sz="3200" b="0" i="0" baseline="0" dirty="0">
                <a:effectLst/>
              </a:rPr>
              <a:t>Term 2 (2020-21) calls in response to 'no engagement' alerts (n=1,619) </a:t>
            </a:r>
            <a:endParaRPr lang="en-GB" sz="24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very low engagement on alert date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Alert email sent, no phonecall (unknown number) (n-236)</c:v>
                </c:pt>
                <c:pt idx="1">
                  <c:v>Alert email sent, received call (n=556)</c:v>
                </c:pt>
              </c:strCache>
            </c:strRef>
          </c:cat>
          <c:val>
            <c:numRef>
              <c:f>Sheet1!$B$2:$B$3</c:f>
              <c:numCache>
                <c:formatCode>0%</c:formatCode>
                <c:ptCount val="2"/>
                <c:pt idx="0">
                  <c:v>1</c:v>
                </c:pt>
                <c:pt idx="1">
                  <c:v>1</c:v>
                </c:pt>
              </c:numCache>
            </c:numRef>
          </c:val>
          <c:extLst>
            <c:ext xmlns:c16="http://schemas.microsoft.com/office/drawing/2014/chart" uri="{C3380CC4-5D6E-409C-BE32-E72D297353CC}">
              <c16:uniqueId val="{00000000-49D3-9B4F-99D8-23E10BC4DEDB}"/>
            </c:ext>
          </c:extLst>
        </c:ser>
        <c:ser>
          <c:idx val="1"/>
          <c:order val="1"/>
          <c:tx>
            <c:strRef>
              <c:f>Sheet1!$C$1</c:f>
              <c:strCache>
                <c:ptCount val="1"/>
                <c:pt idx="0">
                  <c:v>% very low engagement 1-7 days after alert date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Alert email sent, no phonecall (unknown number) (n-236)</c:v>
                </c:pt>
                <c:pt idx="1">
                  <c:v>Alert email sent, received call (n=556)</c:v>
                </c:pt>
              </c:strCache>
            </c:strRef>
          </c:cat>
          <c:val>
            <c:numRef>
              <c:f>Sheet1!$C$2:$C$3</c:f>
              <c:numCache>
                <c:formatCode>0%</c:formatCode>
                <c:ptCount val="2"/>
                <c:pt idx="0">
                  <c:v>0.59</c:v>
                </c:pt>
                <c:pt idx="1">
                  <c:v>0.44</c:v>
                </c:pt>
              </c:numCache>
            </c:numRef>
          </c:val>
          <c:extLst>
            <c:ext xmlns:c16="http://schemas.microsoft.com/office/drawing/2014/chart" uri="{C3380CC4-5D6E-409C-BE32-E72D297353CC}">
              <c16:uniqueId val="{00000001-49D3-9B4F-99D8-23E10BC4DEDB}"/>
            </c:ext>
          </c:extLst>
        </c:ser>
        <c:ser>
          <c:idx val="2"/>
          <c:order val="2"/>
          <c:tx>
            <c:strRef>
              <c:f>Sheet1!$D$1</c:f>
              <c:strCache>
                <c:ptCount val="1"/>
                <c:pt idx="0">
                  <c:v>% very low engagement 8-14 days after alert date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Alert email sent, no phonecall (unknown number) (n-236)</c:v>
                </c:pt>
                <c:pt idx="1">
                  <c:v>Alert email sent, received call (n=556)</c:v>
                </c:pt>
              </c:strCache>
            </c:strRef>
          </c:cat>
          <c:val>
            <c:numRef>
              <c:f>Sheet1!$D$2:$D$3</c:f>
              <c:numCache>
                <c:formatCode>0%</c:formatCode>
                <c:ptCount val="2"/>
                <c:pt idx="0">
                  <c:v>0.5</c:v>
                </c:pt>
                <c:pt idx="1">
                  <c:v>0.34</c:v>
                </c:pt>
              </c:numCache>
            </c:numRef>
          </c:val>
          <c:extLst>
            <c:ext xmlns:c16="http://schemas.microsoft.com/office/drawing/2014/chart" uri="{C3380CC4-5D6E-409C-BE32-E72D297353CC}">
              <c16:uniqueId val="{00000002-49D3-9B4F-99D8-23E10BC4DEDB}"/>
            </c:ext>
          </c:extLst>
        </c:ser>
        <c:dLbls>
          <c:showLegendKey val="0"/>
          <c:showVal val="0"/>
          <c:showCatName val="0"/>
          <c:showSerName val="0"/>
          <c:showPercent val="0"/>
          <c:showBubbleSize val="0"/>
        </c:dLbls>
        <c:gapWidth val="219"/>
        <c:overlap val="-27"/>
        <c:axId val="40013295"/>
        <c:axId val="40014943"/>
      </c:barChart>
      <c:catAx>
        <c:axId val="400132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014943"/>
        <c:crosses val="autoZero"/>
        <c:auto val="1"/>
        <c:lblAlgn val="ctr"/>
        <c:lblOffset val="100"/>
        <c:noMultiLvlLbl val="0"/>
      </c:catAx>
      <c:valAx>
        <c:axId val="4001494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0132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42A124-F902-014B-89C7-D525293DA286}" type="datetimeFigureOut">
              <a:rPr lang="en-GB" smtClean="0"/>
              <a:t>07/12/2021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78F28C-8095-174E-BFF5-294F80231294}" type="slidenum">
              <a:rPr lang="en-GB" smtClean="0"/>
              <a:t>‹#›</a:t>
            </a:fld>
            <a:endParaRPr lang="en-GB"/>
          </a:p>
        </p:txBody>
      </p:sp>
    </p:spTree>
    <p:extLst>
      <p:ext uri="{BB962C8B-B14F-4D97-AF65-F5344CB8AC3E}">
        <p14:creationId xmlns:p14="http://schemas.microsoft.com/office/powerpoint/2010/main" val="3028521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1</a:t>
            </a:fld>
            <a:endParaRPr lang="en-GB"/>
          </a:p>
        </p:txBody>
      </p:sp>
    </p:spTree>
    <p:extLst>
      <p:ext uri="{BB962C8B-B14F-4D97-AF65-F5344CB8AC3E}">
        <p14:creationId xmlns:p14="http://schemas.microsoft.com/office/powerpoint/2010/main" val="260496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2</a:t>
            </a:fld>
            <a:endParaRPr lang="en-GB"/>
          </a:p>
        </p:txBody>
      </p:sp>
    </p:spTree>
    <p:extLst>
      <p:ext uri="{BB962C8B-B14F-4D97-AF65-F5344CB8AC3E}">
        <p14:creationId xmlns:p14="http://schemas.microsoft.com/office/powerpoint/2010/main" val="3092214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3</a:t>
            </a:fld>
            <a:endParaRPr lang="en-GB"/>
          </a:p>
        </p:txBody>
      </p:sp>
    </p:spTree>
    <p:extLst>
      <p:ext uri="{BB962C8B-B14F-4D97-AF65-F5344CB8AC3E}">
        <p14:creationId xmlns:p14="http://schemas.microsoft.com/office/powerpoint/2010/main" val="3766218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D8542D-EF3B-874D-BC73-621373362414}" type="slidenum">
              <a:rPr lang="en-US" smtClean="0"/>
              <a:t>4</a:t>
            </a:fld>
            <a:endParaRPr lang="en-US"/>
          </a:p>
        </p:txBody>
      </p:sp>
    </p:spTree>
    <p:extLst>
      <p:ext uri="{BB962C8B-B14F-4D97-AF65-F5344CB8AC3E}">
        <p14:creationId xmlns:p14="http://schemas.microsoft.com/office/powerpoint/2010/main" val="3116445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5</a:t>
            </a:fld>
            <a:endParaRPr lang="en-GB"/>
          </a:p>
        </p:txBody>
      </p:sp>
    </p:spTree>
    <p:extLst>
      <p:ext uri="{BB962C8B-B14F-4D97-AF65-F5344CB8AC3E}">
        <p14:creationId xmlns:p14="http://schemas.microsoft.com/office/powerpoint/2010/main" val="3207867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7</a:t>
            </a:fld>
            <a:endParaRPr lang="en-GB"/>
          </a:p>
        </p:txBody>
      </p:sp>
    </p:spTree>
    <p:extLst>
      <p:ext uri="{BB962C8B-B14F-4D97-AF65-F5344CB8AC3E}">
        <p14:creationId xmlns:p14="http://schemas.microsoft.com/office/powerpoint/2010/main" val="1750448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10</a:t>
            </a:fld>
            <a:endParaRPr lang="en-GB"/>
          </a:p>
        </p:txBody>
      </p:sp>
    </p:spTree>
    <p:extLst>
      <p:ext uri="{BB962C8B-B14F-4D97-AF65-F5344CB8AC3E}">
        <p14:creationId xmlns:p14="http://schemas.microsoft.com/office/powerpoint/2010/main" val="3639993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11</a:t>
            </a:fld>
            <a:endParaRPr lang="en-US"/>
          </a:p>
        </p:txBody>
      </p:sp>
    </p:spTree>
    <p:extLst>
      <p:ext uri="{BB962C8B-B14F-4D97-AF65-F5344CB8AC3E}">
        <p14:creationId xmlns:p14="http://schemas.microsoft.com/office/powerpoint/2010/main" val="1117642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16</a:t>
            </a:fld>
            <a:endParaRPr lang="en-GB"/>
          </a:p>
        </p:txBody>
      </p:sp>
    </p:spTree>
    <p:extLst>
      <p:ext uri="{BB962C8B-B14F-4D97-AF65-F5344CB8AC3E}">
        <p14:creationId xmlns:p14="http://schemas.microsoft.com/office/powerpoint/2010/main" val="2995939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19</a:t>
            </a:fld>
            <a:endParaRPr lang="en-GB"/>
          </a:p>
        </p:txBody>
      </p:sp>
    </p:spTree>
    <p:extLst>
      <p:ext uri="{BB962C8B-B14F-4D97-AF65-F5344CB8AC3E}">
        <p14:creationId xmlns:p14="http://schemas.microsoft.com/office/powerpoint/2010/main" val="3458999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78F28C-8095-174E-BFF5-294F80231294}" type="slidenum">
              <a:rPr lang="en-GB" smtClean="0"/>
              <a:t>25</a:t>
            </a:fld>
            <a:endParaRPr lang="en-GB"/>
          </a:p>
        </p:txBody>
      </p:sp>
    </p:spTree>
    <p:extLst>
      <p:ext uri="{BB962C8B-B14F-4D97-AF65-F5344CB8AC3E}">
        <p14:creationId xmlns:p14="http://schemas.microsoft.com/office/powerpoint/2010/main" val="404442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66057-2873-A844-8565-F0745897FB7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789B7EF-7653-D846-A6FE-4717BDE619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A1A2AC7-3587-3147-B81D-E7B90BBFEAE7}"/>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5" name="Footer Placeholder 4">
            <a:extLst>
              <a:ext uri="{FF2B5EF4-FFF2-40B4-BE49-F238E27FC236}">
                <a16:creationId xmlns:a16="http://schemas.microsoft.com/office/drawing/2014/main" id="{943E0926-DEFC-594D-A491-A7D3210971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7BFC8B-58B5-634B-9A05-0F89EAFA856B}"/>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3868046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283D1-55BF-2B45-8DA0-C46465AABEB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C4ED241-EC6F-E64A-9747-9E2F817B361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3A11D3D-0540-7642-84FF-9CB5297A4597}"/>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5" name="Footer Placeholder 4">
            <a:extLst>
              <a:ext uri="{FF2B5EF4-FFF2-40B4-BE49-F238E27FC236}">
                <a16:creationId xmlns:a16="http://schemas.microsoft.com/office/drawing/2014/main" id="{63185543-7287-6549-A12E-46F3809786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CE0252-5898-5249-987C-63E9C1831D7F}"/>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2572877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5AEE-229E-DE40-A009-AE278D6F529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69735804-6C0F-7D44-A014-2C3AA8928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B4026BB-E052-4942-B4FD-A8F124464DF5}"/>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5" name="Footer Placeholder 4">
            <a:extLst>
              <a:ext uri="{FF2B5EF4-FFF2-40B4-BE49-F238E27FC236}">
                <a16:creationId xmlns:a16="http://schemas.microsoft.com/office/drawing/2014/main" id="{18BF6770-BF44-E942-BA24-86A0FE87BF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2C5A75-F244-8D49-861E-4851464E2AE5}"/>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3853866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BBC3-6E41-AD40-B13C-BD4AC5A71E7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1BC8C8D-E2BA-844E-9F44-AD7E5963058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61D8D4E-5940-8840-A511-8FCC6C66AB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16CC485-0788-3A4C-BE8B-B7D0F8A78D34}"/>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6" name="Footer Placeholder 5">
            <a:extLst>
              <a:ext uri="{FF2B5EF4-FFF2-40B4-BE49-F238E27FC236}">
                <a16:creationId xmlns:a16="http://schemas.microsoft.com/office/drawing/2014/main" id="{79577CE0-EB3A-6B4B-A4DD-161F6B8458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6FF53D-184F-F94C-8EB8-9303E34DC786}"/>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3265161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4780-F05B-DA44-AE6B-AFEE58AF738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A7CD35A-E683-434B-83F5-6A3D13DC50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C63864D-9BB2-DF4B-8128-369C6268FAE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78D3AF7-37E2-9846-AC0E-168DC08F40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3ED9096-0E38-8146-867F-F921C44D9C6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07ED9CE-CFD9-BB41-BEA7-05AF6771F097}"/>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8" name="Footer Placeholder 7">
            <a:extLst>
              <a:ext uri="{FF2B5EF4-FFF2-40B4-BE49-F238E27FC236}">
                <a16:creationId xmlns:a16="http://schemas.microsoft.com/office/drawing/2014/main" id="{FA1E30CB-AF83-1448-862F-434098DC3EC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29CD113-17B0-814C-85B8-F45C327359C4}"/>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81377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27FCB-4D3A-1B42-84AA-9ED8316F51C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0456107B-1F23-C64A-BB49-1E4B216038EF}"/>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4" name="Footer Placeholder 3">
            <a:extLst>
              <a:ext uri="{FF2B5EF4-FFF2-40B4-BE49-F238E27FC236}">
                <a16:creationId xmlns:a16="http://schemas.microsoft.com/office/drawing/2014/main" id="{8274E208-6C1A-4742-A0C0-C44EB699073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1F22BAC-C41D-D540-A337-3F8351028E67}"/>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2577704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198D50-37E9-A04E-BB00-D65BC41DC8AC}"/>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3" name="Footer Placeholder 2">
            <a:extLst>
              <a:ext uri="{FF2B5EF4-FFF2-40B4-BE49-F238E27FC236}">
                <a16:creationId xmlns:a16="http://schemas.microsoft.com/office/drawing/2014/main" id="{BBC3D7D8-DD95-3C46-AC8C-83736BB709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736DA2-C990-1845-BB1E-70D9DF473469}"/>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4186515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D597B-73B9-8547-BAC7-821DA132143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B92FF06-086E-554C-B08A-02862B7974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3FCFE84-674B-264E-BBA9-21AE9BDDD8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5B78D5F-7FEE-EB4C-AED2-81031F8EC859}"/>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6" name="Footer Placeholder 5">
            <a:extLst>
              <a:ext uri="{FF2B5EF4-FFF2-40B4-BE49-F238E27FC236}">
                <a16:creationId xmlns:a16="http://schemas.microsoft.com/office/drawing/2014/main" id="{04B2FEE5-B5DB-1940-8CC7-4F843C3CD0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FC806D-7AA6-FC4C-A14F-D0335196A35F}"/>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2307456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F4BDB-42F6-B142-97E0-A320A45A126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17A8ADE-8805-4E43-9C79-508974BC9A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4521C67-C4F8-8A41-96DF-3B078DD5DE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B7969F9-1D22-C145-9675-F7B7CA444559}"/>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6" name="Footer Placeholder 5">
            <a:extLst>
              <a:ext uri="{FF2B5EF4-FFF2-40B4-BE49-F238E27FC236}">
                <a16:creationId xmlns:a16="http://schemas.microsoft.com/office/drawing/2014/main" id="{F8291EC2-539F-3C41-BF0C-4E7403448C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00C6E9-8025-D74B-96E9-2A47FC31ABF7}"/>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1400057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0E60-6198-5A48-A06E-3BF78D80DD6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DB2789B-11DB-F746-8B1E-E65BFAFDF7E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E35DDD6-8509-0744-A4CB-6799F1BA713D}"/>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5" name="Footer Placeholder 4">
            <a:extLst>
              <a:ext uri="{FF2B5EF4-FFF2-40B4-BE49-F238E27FC236}">
                <a16:creationId xmlns:a16="http://schemas.microsoft.com/office/drawing/2014/main" id="{6B1D1205-EDC0-6F4E-A57E-91443B5A79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CC9655-6B0D-E942-84D6-06FAB5FF6595}"/>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1346676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8DF33B-25F1-D741-AABB-F000D4D9BEA9}"/>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38F3237-650A-2247-A7A3-07530598107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28DF5C-B546-3F4A-AC77-DF49AEF9A56E}"/>
              </a:ext>
            </a:extLst>
          </p:cNvPr>
          <p:cNvSpPr>
            <a:spLocks noGrp="1"/>
          </p:cNvSpPr>
          <p:nvPr>
            <p:ph type="dt" sz="half" idx="10"/>
          </p:nvPr>
        </p:nvSpPr>
        <p:spPr/>
        <p:txBody>
          <a:bodyPr/>
          <a:lstStyle/>
          <a:p>
            <a:fld id="{BD3F656B-BC18-274D-B025-72106B4E931C}" type="datetimeFigureOut">
              <a:rPr lang="en-GB" smtClean="0"/>
              <a:t>07/12/2021</a:t>
            </a:fld>
            <a:endParaRPr lang="en-GB"/>
          </a:p>
        </p:txBody>
      </p:sp>
      <p:sp>
        <p:nvSpPr>
          <p:cNvPr id="5" name="Footer Placeholder 4">
            <a:extLst>
              <a:ext uri="{FF2B5EF4-FFF2-40B4-BE49-F238E27FC236}">
                <a16:creationId xmlns:a16="http://schemas.microsoft.com/office/drawing/2014/main" id="{D98B11DF-2AAA-FB4E-8A94-41765C7C5A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358B23-2F32-8E49-AEA7-EEB1AA074C4D}"/>
              </a:ext>
            </a:extLst>
          </p:cNvPr>
          <p:cNvSpPr>
            <a:spLocks noGrp="1"/>
          </p:cNvSpPr>
          <p:nvPr>
            <p:ph type="sldNum" sz="quarter" idx="12"/>
          </p:nvPr>
        </p:nvSpPr>
        <p:spPr/>
        <p:txBody>
          <a:bodyPr/>
          <a:lstStyle/>
          <a:p>
            <a:fld id="{31C9C045-51BE-ED48-AD2A-6F0C448F6686}" type="slidenum">
              <a:rPr lang="en-GB" smtClean="0"/>
              <a:t>‹#›</a:t>
            </a:fld>
            <a:endParaRPr lang="en-GB"/>
          </a:p>
        </p:txBody>
      </p:sp>
    </p:spTree>
    <p:extLst>
      <p:ext uri="{BB962C8B-B14F-4D97-AF65-F5344CB8AC3E}">
        <p14:creationId xmlns:p14="http://schemas.microsoft.com/office/powerpoint/2010/main" val="2357627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Mast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30573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3CB2F1-9735-164E-809E-4B1A35A06A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8102DAF-8A16-3544-AF4E-DA856B7BE4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24DF1D-38F8-A640-8510-09AD65A399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3F656B-BC18-274D-B025-72106B4E931C}" type="datetimeFigureOut">
              <a:rPr lang="en-GB" smtClean="0"/>
              <a:t>07/12/2021</a:t>
            </a:fld>
            <a:endParaRPr lang="en-GB"/>
          </a:p>
        </p:txBody>
      </p:sp>
      <p:sp>
        <p:nvSpPr>
          <p:cNvPr id="5" name="Footer Placeholder 4">
            <a:extLst>
              <a:ext uri="{FF2B5EF4-FFF2-40B4-BE49-F238E27FC236}">
                <a16:creationId xmlns:a16="http://schemas.microsoft.com/office/drawing/2014/main" id="{C73B5CBA-0C69-714F-BE11-1FB9459DF6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E698AF-7C18-014F-9DE5-C6EE43C7E4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9C045-51BE-ED48-AD2A-6F0C448F6686}" type="slidenum">
              <a:rPr lang="en-GB" smtClean="0"/>
              <a:t>‹#›</a:t>
            </a:fld>
            <a:endParaRPr lang="en-GB"/>
          </a:p>
        </p:txBody>
      </p:sp>
    </p:spTree>
    <p:extLst>
      <p:ext uri="{BB962C8B-B14F-4D97-AF65-F5344CB8AC3E}">
        <p14:creationId xmlns:p14="http://schemas.microsoft.com/office/powerpoint/2010/main" val="1579974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jpe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ableproject.ne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hyperlink" Target="https://oflaproject.eu/" TargetMode="Externa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hyperlink" Target="https://livinglearninganalytics.blog/"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www.solutionpath.co.uk/" TargetMode="External"/><Relationship Id="rId3" Type="http://schemas.openxmlformats.org/officeDocument/2006/relationships/hyperlink" Target="http://publications.cetis.ac.uk/2012/521" TargetMode="External"/><Relationship Id="rId7" Type="http://schemas.openxmlformats.org/officeDocument/2006/relationships/hyperlink" Target="https://www.jisc.ac.uk/learning-analytics" TargetMode="External"/><Relationship Id="rId2" Type="http://schemas.openxmlformats.org/officeDocument/2006/relationships/hyperlink" Target="https://dougclow.org/2011/02/28/the-learning-analytics-cycle/" TargetMode="External"/><Relationship Id="rId1" Type="http://schemas.openxmlformats.org/officeDocument/2006/relationships/slideLayout" Target="../slideLayouts/slideLayout2.xml"/><Relationship Id="rId6" Type="http://schemas.openxmlformats.org/officeDocument/2006/relationships/hyperlink" Target="https://www.solaresearch.org/" TargetMode="External"/><Relationship Id="rId5" Type="http://schemas.openxmlformats.org/officeDocument/2006/relationships/hyperlink" Target="http://www.learninganalytics.net/?p=131" TargetMode="External"/><Relationship Id="rId4" Type="http://schemas.openxmlformats.org/officeDocument/2006/relationships/hyperlink" Target="https://erikduval.wordpress.com/2012/01/30/learning-analytics-and-educational-data-mi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astle on a cloudy day&#10;&#10;Description automatically generated">
            <a:extLst>
              <a:ext uri="{FF2B5EF4-FFF2-40B4-BE49-F238E27FC236}">
                <a16:creationId xmlns:a16="http://schemas.microsoft.com/office/drawing/2014/main" id="{174C3AAF-6466-C344-8052-E44FBC52781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408" y="0"/>
            <a:ext cx="12210815" cy="6858000"/>
          </a:xfrm>
          <a:prstGeom prst="rect">
            <a:avLst/>
          </a:prstGeom>
        </p:spPr>
      </p:pic>
      <p:sp>
        <p:nvSpPr>
          <p:cNvPr id="41" name="TextBox 40">
            <a:extLst>
              <a:ext uri="{FF2B5EF4-FFF2-40B4-BE49-F238E27FC236}">
                <a16:creationId xmlns:a16="http://schemas.microsoft.com/office/drawing/2014/main" id="{802A9E2D-0CCC-244A-BF38-8271BB4F55AA}"/>
              </a:ext>
            </a:extLst>
          </p:cNvPr>
          <p:cNvSpPr txBox="1"/>
          <p:nvPr/>
        </p:nvSpPr>
        <p:spPr>
          <a:xfrm>
            <a:off x="6388443" y="5412275"/>
            <a:ext cx="5535827" cy="1138773"/>
          </a:xfrm>
          <a:prstGeom prst="rect">
            <a:avLst/>
          </a:prstGeom>
          <a:solidFill>
            <a:srgbClr val="000000">
              <a:alpha val="52157"/>
            </a:srgbClr>
          </a:solidFill>
        </p:spPr>
        <p:txBody>
          <a:bodyPr wrap="square" rtlCol="0">
            <a:spAutoFit/>
          </a:bodyPr>
          <a:lstStyle/>
          <a:p>
            <a:r>
              <a:rPr lang="en-GB" sz="2800" b="1" dirty="0">
                <a:solidFill>
                  <a:schemeClr val="bg1"/>
                </a:solidFill>
                <a:latin typeface="Arial" panose="020B0604020202020204" pitchFamily="34" charset="0"/>
                <a:cs typeface="Arial" panose="020B0604020202020204" pitchFamily="34" charset="0"/>
              </a:rPr>
              <a:t>Ed Foster</a:t>
            </a:r>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Head of Student Engagement &amp; Analytics</a:t>
            </a:r>
          </a:p>
          <a:p>
            <a:r>
              <a:rPr lang="en-GB" sz="2000" b="1" dirty="0">
                <a:solidFill>
                  <a:schemeClr val="bg1"/>
                </a:solidFill>
                <a:latin typeface="Arial" panose="020B0604020202020204" pitchFamily="34" charset="0"/>
                <a:cs typeface="Arial" panose="020B0604020202020204" pitchFamily="34" charset="0"/>
              </a:rPr>
              <a:t>Nottingham Trent University</a:t>
            </a:r>
          </a:p>
        </p:txBody>
      </p:sp>
      <p:pic>
        <p:nvPicPr>
          <p:cNvPr id="5" name="Picture 4">
            <a:extLst>
              <a:ext uri="{FF2B5EF4-FFF2-40B4-BE49-F238E27FC236}">
                <a16:creationId xmlns:a16="http://schemas.microsoft.com/office/drawing/2014/main" id="{3754F125-F336-5E47-99B3-7CF97FD7CBB9}"/>
              </a:ext>
            </a:extLst>
          </p:cNvPr>
          <p:cNvPicPr>
            <a:picLocks noChangeAspect="1"/>
          </p:cNvPicPr>
          <p:nvPr/>
        </p:nvPicPr>
        <p:blipFill>
          <a:blip r:embed="rId4"/>
          <a:stretch>
            <a:fillRect/>
          </a:stretch>
        </p:blipFill>
        <p:spPr>
          <a:xfrm>
            <a:off x="344213" y="5897788"/>
            <a:ext cx="568359" cy="676275"/>
          </a:xfrm>
          <a:prstGeom prst="rect">
            <a:avLst/>
          </a:prstGeom>
        </p:spPr>
      </p:pic>
      <p:sp>
        <p:nvSpPr>
          <p:cNvPr id="2" name="Rectangle 1">
            <a:extLst>
              <a:ext uri="{FF2B5EF4-FFF2-40B4-BE49-F238E27FC236}">
                <a16:creationId xmlns:a16="http://schemas.microsoft.com/office/drawing/2014/main" id="{5A865FB3-DBBB-6B46-9640-08E1E4DB4C7A}"/>
              </a:ext>
            </a:extLst>
          </p:cNvPr>
          <p:cNvSpPr/>
          <p:nvPr/>
        </p:nvSpPr>
        <p:spPr>
          <a:xfrm>
            <a:off x="8958649" y="522330"/>
            <a:ext cx="2965621" cy="676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Kompetansenettverk">
            <a:extLst>
              <a:ext uri="{FF2B5EF4-FFF2-40B4-BE49-F238E27FC236}">
                <a16:creationId xmlns:a16="http://schemas.microsoft.com/office/drawing/2014/main" id="{7D4168AE-0963-0447-9CD5-13F6702DE7D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01665" y="608783"/>
            <a:ext cx="2679589" cy="503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116264"/>
      </p:ext>
    </p:extLst>
  </p:cSld>
  <p:clrMapOvr>
    <a:masterClrMapping/>
  </p:clrMapOvr>
  <mc:AlternateContent xmlns:mc="http://schemas.openxmlformats.org/markup-compatibility/2006" xmlns:p14="http://schemas.microsoft.com/office/powerpoint/2010/main">
    <mc:Choice Requires="p14">
      <p:transition spd="slow" p14:dur="2000" advTm="47685"/>
    </mc:Choice>
    <mc:Fallback xmlns="">
      <p:transition spd="slow" advTm="4768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8" name="Picture 7" descr="A street sign in the snow&#10;&#10;Description automatically generated with medium confidence">
            <a:extLst>
              <a:ext uri="{FF2B5EF4-FFF2-40B4-BE49-F238E27FC236}">
                <a16:creationId xmlns:a16="http://schemas.microsoft.com/office/drawing/2014/main" id="{BA3AAFB6-00E5-EA43-94E1-BD904DFA870F}"/>
              </a:ext>
            </a:extLst>
          </p:cNvPr>
          <p:cNvPicPr>
            <a:picLocks noChangeAspect="1"/>
          </p:cNvPicPr>
          <p:nvPr/>
        </p:nvPicPr>
        <p:blipFill rotWithShape="1">
          <a:blip r:embed="rId3" cstate="screen">
            <a:alphaModFix amt="60000"/>
            <a:extLst>
              <a:ext uri="{28A0092B-C50C-407E-A947-70E740481C1C}">
                <a14:useLocalDpi xmlns:a14="http://schemas.microsoft.com/office/drawing/2010/main"/>
              </a:ext>
            </a:extLst>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90A377A9-FE8A-4942-9572-364525D8A53F}"/>
              </a:ext>
            </a:extLst>
          </p:cNvPr>
          <p:cNvSpPr>
            <a:spLocks noGrp="1"/>
          </p:cNvSpPr>
          <p:nvPr>
            <p:ph type="title"/>
          </p:nvPr>
        </p:nvSpPr>
        <p:spPr>
          <a:xfrm>
            <a:off x="1198181" y="728906"/>
            <a:ext cx="9792471" cy="2057037"/>
          </a:xfrm>
        </p:spPr>
        <p:txBody>
          <a:bodyPr>
            <a:normAutofit/>
          </a:bodyPr>
          <a:lstStyle/>
          <a:p>
            <a:r>
              <a:rPr lang="en-GB" dirty="0">
                <a:solidFill>
                  <a:srgbClr val="FFFFFF"/>
                </a:solidFill>
              </a:rPr>
              <a:t>Where am I going to explore?</a:t>
            </a:r>
          </a:p>
        </p:txBody>
      </p:sp>
      <p:sp>
        <p:nvSpPr>
          <p:cNvPr id="6" name="Content Placeholder 5">
            <a:extLst>
              <a:ext uri="{FF2B5EF4-FFF2-40B4-BE49-F238E27FC236}">
                <a16:creationId xmlns:a16="http://schemas.microsoft.com/office/drawing/2014/main" id="{4F4B9466-081D-DA4F-9B37-D9CE4A905343}"/>
              </a:ext>
            </a:extLst>
          </p:cNvPr>
          <p:cNvSpPr>
            <a:spLocks noGrp="1"/>
          </p:cNvSpPr>
          <p:nvPr>
            <p:ph idx="1"/>
          </p:nvPr>
        </p:nvSpPr>
        <p:spPr>
          <a:xfrm>
            <a:off x="1198181" y="2957665"/>
            <a:ext cx="9792471" cy="3171423"/>
          </a:xfrm>
        </p:spPr>
        <p:txBody>
          <a:bodyPr>
            <a:normAutofit fontScale="92500" lnSpcReduction="20000"/>
          </a:bodyPr>
          <a:lstStyle/>
          <a:p>
            <a:pPr fontAlgn="base"/>
            <a:r>
              <a:rPr lang="en-GB" dirty="0">
                <a:solidFill>
                  <a:srgbClr val="FFFFFF"/>
                </a:solidFill>
              </a:rPr>
              <a:t>My framework </a:t>
            </a:r>
          </a:p>
          <a:p>
            <a:pPr lvl="1" fontAlgn="base"/>
            <a:r>
              <a:rPr lang="en-GB" dirty="0">
                <a:solidFill>
                  <a:srgbClr val="FFFFFF"/>
                </a:solidFill>
              </a:rPr>
              <a:t>Engagement, retention &amp; learning analytics for ‘success’</a:t>
            </a:r>
          </a:p>
          <a:p>
            <a:pPr lvl="1" fontAlgn="base"/>
            <a:r>
              <a:rPr lang="en-GB" dirty="0">
                <a:solidFill>
                  <a:srgbClr val="FFFFFF"/>
                </a:solidFill>
              </a:rPr>
              <a:t>Role of technology</a:t>
            </a:r>
          </a:p>
          <a:p>
            <a:pPr fontAlgn="base"/>
            <a:r>
              <a:rPr lang="en-GB" dirty="0">
                <a:solidFill>
                  <a:srgbClr val="FFFFFF"/>
                </a:solidFill>
              </a:rPr>
              <a:t>Setting up learning analytics</a:t>
            </a:r>
          </a:p>
          <a:p>
            <a:pPr lvl="1" fontAlgn="base"/>
            <a:r>
              <a:rPr lang="en-GB" dirty="0">
                <a:solidFill>
                  <a:srgbClr val="FFFFFF"/>
                </a:solidFill>
              </a:rPr>
              <a:t>Why, ethics &amp; change management</a:t>
            </a:r>
          </a:p>
          <a:p>
            <a:pPr lvl="1" fontAlgn="base"/>
            <a:r>
              <a:rPr lang="en-GB" dirty="0">
                <a:solidFill>
                  <a:srgbClr val="FFFFFF"/>
                </a:solidFill>
              </a:rPr>
              <a:t>NTU as an example</a:t>
            </a:r>
          </a:p>
          <a:p>
            <a:pPr fontAlgn="base"/>
            <a:r>
              <a:rPr lang="en-GB" dirty="0">
                <a:solidFill>
                  <a:srgbClr val="FFFFFF"/>
                </a:solidFill>
              </a:rPr>
              <a:t>Three recent Erasmus+ projects</a:t>
            </a:r>
          </a:p>
          <a:p>
            <a:pPr lvl="1" fontAlgn="base"/>
            <a:r>
              <a:rPr lang="en-GB" dirty="0">
                <a:solidFill>
                  <a:srgbClr val="FFFFFF"/>
                </a:solidFill>
              </a:rPr>
              <a:t>Key lessons</a:t>
            </a:r>
          </a:p>
          <a:p>
            <a:pPr fontAlgn="base"/>
            <a:r>
              <a:rPr lang="en-GB" dirty="0">
                <a:solidFill>
                  <a:srgbClr val="FFFFFF"/>
                </a:solidFill>
              </a:rPr>
              <a:t>Some attempt to bring it all together</a:t>
            </a:r>
          </a:p>
        </p:txBody>
      </p:sp>
      <p:sp>
        <p:nvSpPr>
          <p:cNvPr id="3" name="AutoShape 2">
            <a:extLst>
              <a:ext uri="{FF2B5EF4-FFF2-40B4-BE49-F238E27FC236}">
                <a16:creationId xmlns:a16="http://schemas.microsoft.com/office/drawing/2014/main" id="{62466302-D89C-E549-81BE-99454863F3B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mage preview">
            <a:extLst>
              <a:ext uri="{FF2B5EF4-FFF2-40B4-BE49-F238E27FC236}">
                <a16:creationId xmlns:a16="http://schemas.microsoft.com/office/drawing/2014/main" id="{C9A64217-9871-614D-AB1F-3E828080C43D}"/>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descr="A picture containing text, sign&#10;&#10;Description automatically generated">
            <a:extLst>
              <a:ext uri="{FF2B5EF4-FFF2-40B4-BE49-F238E27FC236}">
                <a16:creationId xmlns:a16="http://schemas.microsoft.com/office/drawing/2014/main" id="{0B1A1EA0-CE19-8D46-ADED-C2766CCA055B}"/>
              </a:ext>
            </a:extLst>
          </p:cNvPr>
          <p:cNvPicPr>
            <a:picLocks noChangeAspect="1"/>
          </p:cNvPicPr>
          <p:nvPr/>
        </p:nvPicPr>
        <p:blipFill>
          <a:blip r:embed="rId4"/>
          <a:stretch>
            <a:fillRect/>
          </a:stretch>
        </p:blipFill>
        <p:spPr>
          <a:xfrm>
            <a:off x="10286035" y="4979405"/>
            <a:ext cx="1752600" cy="1746250"/>
          </a:xfrm>
          <a:prstGeom prst="rect">
            <a:avLst/>
          </a:prstGeom>
        </p:spPr>
      </p:pic>
    </p:spTree>
    <p:extLst>
      <p:ext uri="{BB962C8B-B14F-4D97-AF65-F5344CB8AC3E}">
        <p14:creationId xmlns:p14="http://schemas.microsoft.com/office/powerpoint/2010/main" val="1411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fruit, rock, grill, cooking&#10;&#10;Description automatically generated">
            <a:extLst>
              <a:ext uri="{FF2B5EF4-FFF2-40B4-BE49-F238E27FC236}">
                <a16:creationId xmlns:a16="http://schemas.microsoft.com/office/drawing/2014/main" id="{7D4E93BC-86CC-DB41-B2DA-3D029C588B49}"/>
              </a:ext>
            </a:extLst>
          </p:cNvPr>
          <p:cNvPicPr>
            <a:picLocks noChangeAspect="1"/>
          </p:cNvPicPr>
          <p:nvPr/>
        </p:nvPicPr>
        <p:blipFill rotWithShape="1">
          <a:blip r:embed="rId3" cstate="screen">
            <a:alphaModFix amt="50000"/>
            <a:extLst>
              <a:ext uri="{28A0092B-C50C-407E-A947-70E740481C1C}">
                <a14:useLocalDpi xmlns:a14="http://schemas.microsoft.com/office/drawing/2010/main"/>
              </a:ext>
            </a:extLst>
          </a:blip>
          <a:srcRect/>
          <a:stretch/>
        </p:blipFill>
        <p:spPr>
          <a:xfrm>
            <a:off x="20" y="10"/>
            <a:ext cx="12188930" cy="6857990"/>
          </a:xfrm>
          <a:prstGeom prst="rect">
            <a:avLst/>
          </a:prstGeom>
        </p:spPr>
      </p:pic>
      <p:sp>
        <p:nvSpPr>
          <p:cNvPr id="2" name="Title 1">
            <a:extLst>
              <a:ext uri="{FF2B5EF4-FFF2-40B4-BE49-F238E27FC236}">
                <a16:creationId xmlns:a16="http://schemas.microsoft.com/office/drawing/2014/main" id="{6B49E6B9-129E-384D-8379-4A5C1C9040B3}"/>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rgbClr val="FFFFFF"/>
                </a:solidFill>
              </a:rPr>
              <a:t>Student Engagement &amp; Learning Analytics</a:t>
            </a:r>
          </a:p>
        </p:txBody>
      </p:sp>
      <p:sp>
        <p:nvSpPr>
          <p:cNvPr id="16"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269516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22">
            <a:extLst>
              <a:ext uri="{FF2B5EF4-FFF2-40B4-BE49-F238E27FC236}">
                <a16:creationId xmlns:a16="http://schemas.microsoft.com/office/drawing/2014/main" id="{0BE2EE34-AC8A-C449-9C35-66016BCBDE28}"/>
              </a:ext>
            </a:extLst>
          </p:cNvPr>
          <p:cNvGrpSpPr/>
          <p:nvPr/>
        </p:nvGrpSpPr>
        <p:grpSpPr>
          <a:xfrm>
            <a:off x="-1" y="1159885"/>
            <a:ext cx="12319692" cy="5698116"/>
            <a:chOff x="-46007" y="-195974"/>
            <a:chExt cx="2685748" cy="4345832"/>
          </a:xfrm>
          <a:noFill/>
        </p:grpSpPr>
        <p:pic>
          <p:nvPicPr>
            <p:cNvPr id="44" name="Picture 43">
              <a:extLst>
                <a:ext uri="{FF2B5EF4-FFF2-40B4-BE49-F238E27FC236}">
                  <a16:creationId xmlns:a16="http://schemas.microsoft.com/office/drawing/2014/main" id="{22055A7C-4531-184C-96D0-397810BBD76C}"/>
                </a:ext>
              </a:extLst>
            </p:cNvPr>
            <p:cNvPicPr>
              <a:picLocks/>
            </p:cNvPicPr>
            <p:nvPr/>
          </p:nvPicPr>
          <p:blipFill>
            <a:blip r:embed="rId3"/>
            <a:stretch>
              <a:fillRect/>
            </a:stretch>
          </p:blipFill>
          <p:spPr>
            <a:xfrm>
              <a:off x="-46007" y="-195974"/>
              <a:ext cx="2685748" cy="4345832"/>
            </a:xfrm>
            <a:prstGeom prst="rect">
              <a:avLst/>
            </a:prstGeom>
            <a:grpFill/>
            <a:effectLst/>
          </p:spPr>
        </p:pic>
        <p:sp>
          <p:nvSpPr>
            <p:cNvPr id="43" name="Shape 21">
              <a:extLst>
                <a:ext uri="{FF2B5EF4-FFF2-40B4-BE49-F238E27FC236}">
                  <a16:creationId xmlns:a16="http://schemas.microsoft.com/office/drawing/2014/main" id="{EBFA5262-A4F2-8D4E-ADAD-D86EA65CFD35}"/>
                </a:ext>
              </a:extLst>
            </p:cNvPr>
            <p:cNvSpPr/>
            <p:nvPr/>
          </p:nvSpPr>
          <p:spPr>
            <a:xfrm>
              <a:off x="50800" y="50799"/>
              <a:ext cx="2538141" cy="4048259"/>
            </a:xfrm>
            <a:prstGeom prst="rect">
              <a:avLst/>
            </a:prstGeom>
            <a:grpFill/>
            <a:ln>
              <a:noFill/>
            </a:ln>
            <a:effectLst/>
          </p:spPr>
          <p:txBody>
            <a:bodyPr wrap="square" lIns="0" tIns="0" rIns="0" bIns="0" numCol="1" anchor="ctr">
              <a:noAutofit/>
            </a:bodyPr>
            <a:lstStyle/>
            <a:p>
              <a:endParaRPr sz="1266">
                <a:solidFill>
                  <a:srgbClr val="004D75"/>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22" name="Group 22"/>
          <p:cNvGrpSpPr/>
          <p:nvPr/>
        </p:nvGrpSpPr>
        <p:grpSpPr>
          <a:xfrm>
            <a:off x="444415" y="2112028"/>
            <a:ext cx="1856068" cy="1458935"/>
            <a:chOff x="0" y="0"/>
            <a:chExt cx="2639740" cy="4149857"/>
          </a:xfrm>
          <a:solidFill>
            <a:schemeClr val="bg1">
              <a:lumMod val="50000"/>
            </a:schemeClr>
          </a:solidFill>
        </p:grpSpPr>
        <p:sp>
          <p:nvSpPr>
            <p:cNvPr id="21" name="Shape 21"/>
            <p:cNvSpPr/>
            <p:nvPr/>
          </p:nvSpPr>
          <p:spPr>
            <a:xfrm>
              <a:off x="50800" y="50799"/>
              <a:ext cx="2538141" cy="4048259"/>
            </a:xfrm>
            <a:prstGeom prst="rect">
              <a:avLst/>
            </a:prstGeom>
            <a:grpFill/>
            <a:ln>
              <a:noFill/>
            </a:ln>
            <a:effectLst/>
          </p:spPr>
          <p:txBody>
            <a:bodyPr wrap="square" lIns="0" tIns="0" rIns="0" bIns="0" numCol="1" anchor="ctr">
              <a:noAutofit/>
            </a:bodyPr>
            <a:lstStyle/>
            <a:p>
              <a:endParaRPr sz="1266">
                <a:solidFill>
                  <a:srgbClr val="004D75"/>
                </a:solidFill>
                <a:latin typeface="Verdana" panose="020B0604030504040204" pitchFamily="34" charset="0"/>
                <a:ea typeface="Verdana" panose="020B0604030504040204" pitchFamily="34" charset="0"/>
                <a:cs typeface="Verdana" panose="020B0604030504040204" pitchFamily="34" charset="0"/>
              </a:endParaRPr>
            </a:p>
          </p:txBody>
        </p:sp>
        <p:pic>
          <p:nvPicPr>
            <p:cNvPr id="20" name="Picture 19"/>
            <p:cNvPicPr>
              <a:picLocks/>
            </p:cNvPicPr>
            <p:nvPr/>
          </p:nvPicPr>
          <p:blipFill>
            <a:blip r:embed="rId3"/>
            <a:stretch>
              <a:fillRect/>
            </a:stretch>
          </p:blipFill>
          <p:spPr>
            <a:xfrm>
              <a:off x="0" y="-1"/>
              <a:ext cx="2639741" cy="4149859"/>
            </a:xfrm>
            <a:prstGeom prst="rect">
              <a:avLst/>
            </a:prstGeom>
            <a:grpFill/>
            <a:effectLst/>
          </p:spPr>
        </p:pic>
      </p:grpSp>
      <p:grpSp>
        <p:nvGrpSpPr>
          <p:cNvPr id="29" name="Group 29"/>
          <p:cNvGrpSpPr/>
          <p:nvPr/>
        </p:nvGrpSpPr>
        <p:grpSpPr>
          <a:xfrm>
            <a:off x="3325051" y="1583260"/>
            <a:ext cx="5534158" cy="4852464"/>
            <a:chOff x="-50800" y="-50800"/>
            <a:chExt cx="5977731" cy="4254897"/>
          </a:xfrm>
        </p:grpSpPr>
        <p:grpSp>
          <p:nvGrpSpPr>
            <p:cNvPr id="25" name="Group 25"/>
            <p:cNvGrpSpPr/>
            <p:nvPr/>
          </p:nvGrpSpPr>
          <p:grpSpPr>
            <a:xfrm>
              <a:off x="-50800" y="-50801"/>
              <a:ext cx="5977732" cy="2175610"/>
              <a:chOff x="0" y="0"/>
              <a:chExt cx="5977731" cy="2175608"/>
            </a:xfrm>
          </p:grpSpPr>
          <p:sp>
            <p:nvSpPr>
              <p:cNvPr id="24" name="Shape 24"/>
              <p:cNvSpPr/>
              <p:nvPr/>
            </p:nvSpPr>
            <p:spPr>
              <a:xfrm>
                <a:off x="50800" y="50799"/>
                <a:ext cx="5876132" cy="21212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2013"/>
                      <a:pt x="3163" y="6037"/>
                    </a:cubicBezTo>
                    <a:cubicBezTo>
                      <a:pt x="1054" y="10062"/>
                      <a:pt x="0" y="15335"/>
                      <a:pt x="0" y="20610"/>
                    </a:cubicBezTo>
                    <a:cubicBezTo>
                      <a:pt x="0" y="20940"/>
                      <a:pt x="3" y="21271"/>
                      <a:pt x="12" y="21600"/>
                    </a:cubicBezTo>
                    <a:lnTo>
                      <a:pt x="12" y="20044"/>
                    </a:lnTo>
                    <a:lnTo>
                      <a:pt x="21588" y="20044"/>
                    </a:lnTo>
                    <a:lnTo>
                      <a:pt x="21588" y="21600"/>
                    </a:lnTo>
                    <a:cubicBezTo>
                      <a:pt x="21597" y="21271"/>
                      <a:pt x="21600" y="20940"/>
                      <a:pt x="21600" y="20610"/>
                    </a:cubicBezTo>
                    <a:cubicBezTo>
                      <a:pt x="21600" y="15335"/>
                      <a:pt x="20546" y="10062"/>
                      <a:pt x="18437" y="6037"/>
                    </a:cubicBezTo>
                    <a:cubicBezTo>
                      <a:pt x="16328" y="2013"/>
                      <a:pt x="13564" y="0"/>
                      <a:pt x="10800" y="0"/>
                    </a:cubicBezTo>
                    <a:close/>
                  </a:path>
                </a:pathLst>
              </a:custGeom>
              <a:solidFill>
                <a:schemeClr val="accent3">
                  <a:hueOff val="-333990"/>
                  <a:satOff val="3917"/>
                  <a:lumOff val="-6666"/>
                </a:schemeClr>
              </a:solidFill>
              <a:ln>
                <a:noFill/>
              </a:ln>
              <a:effectLst/>
            </p:spPr>
            <p:txBody>
              <a:bodyPr wrap="square" lIns="0" tIns="0" rIns="0" bIns="0" numCol="1" anchor="ctr">
                <a:noAutofit/>
              </a:bodyPr>
              <a:lstStyle/>
              <a:p>
                <a:endParaRPr sz="1266">
                  <a:solidFill>
                    <a:srgbClr val="004D75"/>
                  </a:solidFill>
                  <a:latin typeface="Verdana" panose="020B0604030504040204" pitchFamily="34" charset="0"/>
                  <a:ea typeface="Verdana" panose="020B0604030504040204" pitchFamily="34" charset="0"/>
                  <a:cs typeface="Verdana" panose="020B0604030504040204" pitchFamily="34" charset="0"/>
                </a:endParaRPr>
              </a:p>
            </p:txBody>
          </p:sp>
          <p:pic>
            <p:nvPicPr>
              <p:cNvPr id="23" name="Picture 22"/>
              <p:cNvPicPr>
                <a:picLocks/>
              </p:cNvPicPr>
              <p:nvPr/>
            </p:nvPicPr>
            <p:blipFill>
              <a:blip r:embed="rId4"/>
              <a:stretch>
                <a:fillRect/>
              </a:stretch>
            </p:blipFill>
            <p:spPr>
              <a:xfrm>
                <a:off x="0" y="-1"/>
                <a:ext cx="5977732" cy="2175610"/>
              </a:xfrm>
              <a:prstGeom prst="rect">
                <a:avLst/>
              </a:prstGeom>
              <a:effectLst/>
            </p:spPr>
          </p:pic>
        </p:grpSp>
        <p:grpSp>
          <p:nvGrpSpPr>
            <p:cNvPr id="28" name="Group 28"/>
            <p:cNvGrpSpPr/>
            <p:nvPr/>
          </p:nvGrpSpPr>
          <p:grpSpPr>
            <a:xfrm rot="10800000" flipH="1">
              <a:off x="-50800" y="2028488"/>
              <a:ext cx="5977732" cy="2175609"/>
              <a:chOff x="0" y="0"/>
              <a:chExt cx="5977731" cy="2175608"/>
            </a:xfrm>
          </p:grpSpPr>
          <p:sp>
            <p:nvSpPr>
              <p:cNvPr id="27" name="Shape 27"/>
              <p:cNvSpPr/>
              <p:nvPr/>
            </p:nvSpPr>
            <p:spPr>
              <a:xfrm>
                <a:off x="50800" y="50800"/>
                <a:ext cx="5876132" cy="212129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2013"/>
                      <a:pt x="3163" y="6037"/>
                    </a:cubicBezTo>
                    <a:cubicBezTo>
                      <a:pt x="1054" y="10062"/>
                      <a:pt x="0" y="15335"/>
                      <a:pt x="0" y="20610"/>
                    </a:cubicBezTo>
                    <a:cubicBezTo>
                      <a:pt x="0" y="20940"/>
                      <a:pt x="3" y="21271"/>
                      <a:pt x="12" y="21600"/>
                    </a:cubicBezTo>
                    <a:lnTo>
                      <a:pt x="12" y="20044"/>
                    </a:lnTo>
                    <a:lnTo>
                      <a:pt x="21588" y="20044"/>
                    </a:lnTo>
                    <a:lnTo>
                      <a:pt x="21588" y="21600"/>
                    </a:lnTo>
                    <a:cubicBezTo>
                      <a:pt x="21597" y="21271"/>
                      <a:pt x="21600" y="20940"/>
                      <a:pt x="21600" y="20610"/>
                    </a:cubicBezTo>
                    <a:cubicBezTo>
                      <a:pt x="21600" y="15335"/>
                      <a:pt x="20546" y="10062"/>
                      <a:pt x="18437" y="6037"/>
                    </a:cubicBezTo>
                    <a:cubicBezTo>
                      <a:pt x="16328" y="2013"/>
                      <a:pt x="13564" y="0"/>
                      <a:pt x="10800" y="0"/>
                    </a:cubicBezTo>
                    <a:close/>
                  </a:path>
                </a:pathLst>
              </a:custGeom>
              <a:solidFill>
                <a:schemeClr val="accent3">
                  <a:hueOff val="-546624"/>
                  <a:satOff val="7767"/>
                  <a:lumOff val="-14512"/>
                </a:schemeClr>
              </a:solidFill>
              <a:ln>
                <a:noFill/>
              </a:ln>
              <a:effectLst/>
            </p:spPr>
            <p:txBody>
              <a:bodyPr wrap="square" lIns="0" tIns="0" rIns="0" bIns="0" numCol="1" anchor="ctr">
                <a:noAutofit/>
              </a:bodyPr>
              <a:lstStyle/>
              <a:p>
                <a:endParaRPr sz="1266">
                  <a:solidFill>
                    <a:srgbClr val="004D75"/>
                  </a:solidFill>
                  <a:latin typeface="Verdana" panose="020B0604030504040204" pitchFamily="34" charset="0"/>
                  <a:ea typeface="Verdana" panose="020B0604030504040204" pitchFamily="34" charset="0"/>
                  <a:cs typeface="Verdana" panose="020B0604030504040204" pitchFamily="34" charset="0"/>
                </a:endParaRPr>
              </a:p>
            </p:txBody>
          </p:sp>
          <p:pic>
            <p:nvPicPr>
              <p:cNvPr id="26" name="Picture 25"/>
              <p:cNvPicPr>
                <a:picLocks/>
              </p:cNvPicPr>
              <p:nvPr/>
            </p:nvPicPr>
            <p:blipFill>
              <a:blip r:embed="rId4"/>
              <a:stretch>
                <a:fillRect/>
              </a:stretch>
            </p:blipFill>
            <p:spPr>
              <a:xfrm>
                <a:off x="0" y="-1"/>
                <a:ext cx="5977732" cy="2175610"/>
              </a:xfrm>
              <a:prstGeom prst="rect">
                <a:avLst/>
              </a:prstGeom>
              <a:effectLst/>
            </p:spPr>
          </p:pic>
        </p:grpSp>
      </p:grpSp>
      <p:grpSp>
        <p:nvGrpSpPr>
          <p:cNvPr id="32" name="Group 32"/>
          <p:cNvGrpSpPr/>
          <p:nvPr/>
        </p:nvGrpSpPr>
        <p:grpSpPr>
          <a:xfrm>
            <a:off x="9822968" y="2495632"/>
            <a:ext cx="1856069" cy="2917870"/>
            <a:chOff x="0" y="0"/>
            <a:chExt cx="2639740" cy="4149857"/>
          </a:xfrm>
          <a:solidFill>
            <a:srgbClr val="EE2765"/>
          </a:solidFill>
        </p:grpSpPr>
        <p:sp>
          <p:nvSpPr>
            <p:cNvPr id="31" name="Shape 31"/>
            <p:cNvSpPr/>
            <p:nvPr/>
          </p:nvSpPr>
          <p:spPr>
            <a:xfrm>
              <a:off x="50800" y="50800"/>
              <a:ext cx="2538141" cy="4048258"/>
            </a:xfrm>
            <a:prstGeom prst="rect">
              <a:avLst/>
            </a:prstGeom>
            <a:grpFill/>
            <a:ln>
              <a:noFill/>
            </a:ln>
            <a:effectLst/>
          </p:spPr>
          <p:txBody>
            <a:bodyPr wrap="square" lIns="0" tIns="0" rIns="0" bIns="0" numCol="1" anchor="ctr">
              <a:noAutofit/>
            </a:bodyPr>
            <a:lstStyle/>
            <a:p>
              <a:endParaRPr sz="1266">
                <a:solidFill>
                  <a:srgbClr val="004D75"/>
                </a:solidFill>
                <a:latin typeface="Arial" panose="020B0604020202020204" pitchFamily="34" charset="0"/>
                <a:ea typeface="Verdana" panose="020B0604030504040204" pitchFamily="34" charset="0"/>
                <a:cs typeface="Arial" panose="020B0604020202020204" pitchFamily="34" charset="0"/>
              </a:endParaRPr>
            </a:p>
          </p:txBody>
        </p:sp>
        <p:pic>
          <p:nvPicPr>
            <p:cNvPr id="30" name="Picture 29"/>
            <p:cNvPicPr>
              <a:picLocks/>
            </p:cNvPicPr>
            <p:nvPr/>
          </p:nvPicPr>
          <p:blipFill>
            <a:blip r:embed="rId3"/>
            <a:stretch>
              <a:fillRect/>
            </a:stretch>
          </p:blipFill>
          <p:spPr>
            <a:xfrm>
              <a:off x="0" y="-1"/>
              <a:ext cx="2639741" cy="4149859"/>
            </a:xfrm>
            <a:prstGeom prst="rect">
              <a:avLst/>
            </a:prstGeom>
            <a:grpFill/>
            <a:effectLst/>
          </p:spPr>
        </p:pic>
      </p:grpSp>
      <p:sp>
        <p:nvSpPr>
          <p:cNvPr id="33" name="Shape 33"/>
          <p:cNvSpPr/>
          <p:nvPr/>
        </p:nvSpPr>
        <p:spPr>
          <a:xfrm>
            <a:off x="444414" y="441419"/>
            <a:ext cx="5281895" cy="718466"/>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r>
              <a:rPr lang="en-GB" sz="4200" dirty="0">
                <a:solidFill>
                  <a:schemeClr val="bg2">
                    <a:lumMod val="25000"/>
                  </a:schemeClr>
                </a:solidFill>
                <a:latin typeface="Arial" panose="020B0604020202020204" pitchFamily="34" charset="0"/>
                <a:ea typeface="Verdana" panose="020B0604030504040204" pitchFamily="34" charset="0"/>
                <a:cs typeface="Arial" panose="020B0604020202020204" pitchFamily="34" charset="0"/>
              </a:rPr>
              <a:t>Student Engagement </a:t>
            </a:r>
            <a:endParaRPr sz="4200" dirty="0">
              <a:solidFill>
                <a:schemeClr val="bg2">
                  <a:lumMod val="25000"/>
                </a:schemeClr>
              </a:solidFill>
              <a:latin typeface="Arial" panose="020B0604020202020204" pitchFamily="34" charset="0"/>
              <a:ea typeface="Verdana" panose="020B0604030504040204" pitchFamily="34" charset="0"/>
              <a:cs typeface="Arial" panose="020B0604020202020204" pitchFamily="34" charset="0"/>
            </a:endParaRPr>
          </a:p>
        </p:txBody>
      </p:sp>
      <p:sp>
        <p:nvSpPr>
          <p:cNvPr id="34" name="Shape 34"/>
          <p:cNvSpPr/>
          <p:nvPr/>
        </p:nvSpPr>
        <p:spPr>
          <a:xfrm>
            <a:off x="508328" y="2198472"/>
            <a:ext cx="1902844" cy="127246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sz="1800" b="1"/>
            </a:pPr>
            <a:r>
              <a:rPr sz="1300" dirty="0">
                <a:solidFill>
                  <a:schemeClr val="bg1"/>
                </a:solidFill>
                <a:latin typeface="Arial" panose="020B0604020202020204" pitchFamily="34" charset="0"/>
                <a:ea typeface="Verdana" panose="020B0604030504040204" pitchFamily="34" charset="0"/>
                <a:cs typeface="Arial" panose="020B0604020202020204" pitchFamily="34" charset="0"/>
              </a:rPr>
              <a:t>Student background</a:t>
            </a:r>
          </a:p>
          <a:p>
            <a:pPr>
              <a:defRPr sz="1800"/>
            </a:pPr>
            <a:r>
              <a:rPr lang="en-GB" sz="1300" dirty="0">
                <a:solidFill>
                  <a:schemeClr val="bg1"/>
                </a:solidFill>
                <a:latin typeface="Arial" panose="020B0604020202020204" pitchFamily="34" charset="0"/>
                <a:ea typeface="Verdana" panose="020B0604030504040204" pitchFamily="34" charset="0"/>
                <a:cs typeface="Arial" panose="020B0604020202020204" pitchFamily="34" charset="0"/>
              </a:rPr>
              <a:t>Socio-</a:t>
            </a:r>
            <a:r>
              <a:rPr sz="1300" dirty="0">
                <a:solidFill>
                  <a:schemeClr val="bg1"/>
                </a:solidFill>
                <a:latin typeface="Arial" panose="020B0604020202020204" pitchFamily="34" charset="0"/>
                <a:ea typeface="Verdana" panose="020B0604030504040204" pitchFamily="34" charset="0"/>
                <a:cs typeface="Arial" panose="020B0604020202020204" pitchFamily="34" charset="0"/>
              </a:rPr>
              <a:t>economic background, expectations of university and personal goals</a:t>
            </a:r>
          </a:p>
        </p:txBody>
      </p:sp>
      <p:sp>
        <p:nvSpPr>
          <p:cNvPr id="36" name="Shape 36"/>
          <p:cNvSpPr/>
          <p:nvPr/>
        </p:nvSpPr>
        <p:spPr>
          <a:xfrm>
            <a:off x="3857153" y="2111488"/>
            <a:ext cx="4489512" cy="1364797"/>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lgn="ctr">
              <a:defRPr sz="1800" b="1"/>
            </a:pP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Student Engagement</a:t>
            </a:r>
          </a:p>
          <a:p>
            <a:pPr algn="ctr">
              <a:defRPr sz="1800"/>
            </a:pPr>
            <a:r>
              <a:rPr lang="en-GB" sz="1400" dirty="0">
                <a:solidFill>
                  <a:srgbClr val="D50D4E"/>
                </a:solidFill>
                <a:latin typeface="Arial" panose="020B0604020202020204" pitchFamily="34" charset="0"/>
                <a:ea typeface="Verdana" panose="020B0604030504040204" pitchFamily="34" charset="0"/>
                <a:cs typeface="Arial" panose="020B0604020202020204" pitchFamily="34" charset="0"/>
              </a:rPr>
              <a:t>Time on task</a:t>
            </a:r>
            <a:r>
              <a:rPr lang="en-GB" sz="1400" dirty="0">
                <a:solidFill>
                  <a:schemeClr val="bg1"/>
                </a:solidFill>
                <a:latin typeface="Arial" panose="020B0604020202020204" pitchFamily="34" charset="0"/>
                <a:ea typeface="Verdana" panose="020B0604030504040204" pitchFamily="34" charset="0"/>
                <a:cs typeface="Arial" panose="020B0604020202020204" pitchFamily="34" charset="0"/>
              </a:rPr>
              <a:t>, motivation, </a:t>
            </a: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knowing how to learn, </a:t>
            </a:r>
            <a:endParaRPr lang="en-GB" sz="1400" dirty="0">
              <a:solidFill>
                <a:schemeClr val="bg1"/>
              </a:solidFill>
              <a:latin typeface="Arial" panose="020B0604020202020204" pitchFamily="34" charset="0"/>
              <a:ea typeface="Verdana" panose="020B0604030504040204" pitchFamily="34" charset="0"/>
              <a:cs typeface="Arial" panose="020B0604020202020204" pitchFamily="34" charset="0"/>
            </a:endParaRPr>
          </a:p>
          <a:p>
            <a:pPr algn="ctr">
              <a:defRPr sz="1800"/>
            </a:pP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learning from others, managing own time, learning from feedback, seeking help where needed, healthy control of own stress and emotions, balancing study, social</a:t>
            </a:r>
            <a:r>
              <a:rPr lang="en-GB"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family </a:t>
            </a:r>
            <a:r>
              <a:rPr lang="en-GB" sz="1400" dirty="0">
                <a:solidFill>
                  <a:schemeClr val="bg1"/>
                </a:solidFill>
                <a:latin typeface="Arial" panose="020B0604020202020204" pitchFamily="34" charset="0"/>
                <a:ea typeface="Verdana" panose="020B0604030504040204" pitchFamily="34" charset="0"/>
                <a:cs typeface="Arial" panose="020B0604020202020204" pitchFamily="34" charset="0"/>
              </a:rPr>
              <a:t>&amp; other external </a:t>
            </a: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commitments</a:t>
            </a:r>
          </a:p>
        </p:txBody>
      </p:sp>
      <p:sp>
        <p:nvSpPr>
          <p:cNvPr id="37" name="Shape 37"/>
          <p:cNvSpPr/>
          <p:nvPr/>
        </p:nvSpPr>
        <p:spPr>
          <a:xfrm>
            <a:off x="2588370" y="3560805"/>
            <a:ext cx="566125" cy="74924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r>
              <a:rPr lang="en-GB" sz="44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x</a:t>
            </a:r>
            <a:endParaRPr sz="44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8" name="Shape 38"/>
          <p:cNvSpPr/>
          <p:nvPr/>
        </p:nvSpPr>
        <p:spPr>
          <a:xfrm>
            <a:off x="9015516" y="3581062"/>
            <a:ext cx="533800" cy="74924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r>
              <a:rPr sz="44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39" name="Shape 39"/>
          <p:cNvSpPr/>
          <p:nvPr/>
        </p:nvSpPr>
        <p:spPr>
          <a:xfrm>
            <a:off x="9932352" y="2653999"/>
            <a:ext cx="1441870" cy="163051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sz="1800" b="1"/>
            </a:pPr>
            <a:r>
              <a:rPr sz="1266" dirty="0">
                <a:solidFill>
                  <a:schemeClr val="bg1"/>
                </a:solidFill>
                <a:latin typeface="Verdana" panose="020B0604030504040204" pitchFamily="34" charset="0"/>
                <a:ea typeface="Verdana" panose="020B0604030504040204" pitchFamily="34" charset="0"/>
                <a:cs typeface="Verdana" panose="020B0604030504040204" pitchFamily="34" charset="0"/>
              </a:rPr>
              <a:t>Student Outcome</a:t>
            </a:r>
          </a:p>
          <a:p>
            <a:pPr>
              <a:defRPr sz="1800"/>
            </a:pPr>
            <a:r>
              <a:rPr sz="1266" dirty="0">
                <a:solidFill>
                  <a:schemeClr val="bg1"/>
                </a:solidFill>
                <a:latin typeface="Verdana" panose="020B0604030504040204" pitchFamily="34" charset="0"/>
                <a:ea typeface="Verdana" panose="020B0604030504040204" pitchFamily="34" charset="0"/>
                <a:cs typeface="Verdana" panose="020B0604030504040204" pitchFamily="34" charset="0"/>
              </a:rPr>
              <a:t>pass, fail, repeat, </a:t>
            </a:r>
            <a:r>
              <a:rPr lang="en-GB" sz="1266" dirty="0">
                <a:solidFill>
                  <a:schemeClr val="bg1"/>
                </a:solidFill>
                <a:latin typeface="Verdana" panose="020B0604030504040204" pitchFamily="34" charset="0"/>
                <a:ea typeface="Verdana" panose="020B0604030504040204" pitchFamily="34" charset="0"/>
                <a:cs typeface="Verdana" panose="020B0604030504040204" pitchFamily="34" charset="0"/>
              </a:rPr>
              <a:t>personal growth &amp; change, employment &amp; life opportunities</a:t>
            </a:r>
            <a:endParaRPr sz="1266"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40" name="Picture 39"/>
          <p:cNvPicPr>
            <a:picLocks/>
          </p:cNvPicPr>
          <p:nvPr/>
        </p:nvPicPr>
        <p:blipFill>
          <a:blip r:embed="rId5"/>
          <a:stretch>
            <a:fillRect/>
          </a:stretch>
        </p:blipFill>
        <p:spPr>
          <a:xfrm>
            <a:off x="5594937" y="3473260"/>
            <a:ext cx="1048782" cy="1196741"/>
          </a:xfrm>
          <a:prstGeom prst="rect">
            <a:avLst/>
          </a:prstGeom>
        </p:spPr>
      </p:pic>
      <p:pic>
        <p:nvPicPr>
          <p:cNvPr id="41" name="Picture 40">
            <a:extLst>
              <a:ext uri="{FF2B5EF4-FFF2-40B4-BE49-F238E27FC236}">
                <a16:creationId xmlns:a16="http://schemas.microsoft.com/office/drawing/2014/main" id="{BB759FD8-954A-E846-A80E-6F73A2895216}"/>
              </a:ext>
            </a:extLst>
          </p:cNvPr>
          <p:cNvPicPr>
            <a:picLocks/>
          </p:cNvPicPr>
          <p:nvPr/>
        </p:nvPicPr>
        <p:blipFill>
          <a:blip r:embed="rId3"/>
          <a:stretch>
            <a:fillRect/>
          </a:stretch>
        </p:blipFill>
        <p:spPr>
          <a:xfrm>
            <a:off x="444414" y="4402842"/>
            <a:ext cx="1856069" cy="1458936"/>
          </a:xfrm>
          <a:prstGeom prst="rect">
            <a:avLst/>
          </a:prstGeom>
          <a:solidFill>
            <a:schemeClr val="tx1">
              <a:lumMod val="65000"/>
              <a:lumOff val="35000"/>
            </a:schemeClr>
          </a:solidFill>
          <a:effectLst/>
        </p:spPr>
      </p:pic>
      <p:sp>
        <p:nvSpPr>
          <p:cNvPr id="2" name="Rectangle 1">
            <a:extLst>
              <a:ext uri="{FF2B5EF4-FFF2-40B4-BE49-F238E27FC236}">
                <a16:creationId xmlns:a16="http://schemas.microsoft.com/office/drawing/2014/main" id="{52558930-09C9-B844-8DF0-94BD2E401E8D}"/>
              </a:ext>
            </a:extLst>
          </p:cNvPr>
          <p:cNvSpPr/>
          <p:nvPr/>
        </p:nvSpPr>
        <p:spPr>
          <a:xfrm>
            <a:off x="499778" y="4500558"/>
            <a:ext cx="1723680" cy="1092607"/>
          </a:xfrm>
          <a:prstGeom prst="rect">
            <a:avLst/>
          </a:prstGeom>
        </p:spPr>
        <p:txBody>
          <a:bodyPr wrap="square">
            <a:spAutoFit/>
          </a:bodyPr>
          <a:lstStyle/>
          <a:p>
            <a:r>
              <a:rPr lang="en-GB" sz="1300" b="1" dirty="0">
                <a:solidFill>
                  <a:schemeClr val="bg1"/>
                </a:solidFill>
                <a:latin typeface="Arial" panose="020B0604020202020204" pitchFamily="34" charset="0"/>
                <a:ea typeface="Verdana" panose="020B0604030504040204" pitchFamily="34" charset="0"/>
                <a:cs typeface="Arial" panose="020B0604020202020204" pitchFamily="34" charset="0"/>
              </a:rPr>
              <a:t>Prior educational experience</a:t>
            </a:r>
          </a:p>
          <a:p>
            <a:r>
              <a:rPr lang="en-GB" sz="1300" dirty="0">
                <a:solidFill>
                  <a:schemeClr val="bg1"/>
                </a:solidFill>
                <a:latin typeface="Arial" panose="020B0604020202020204" pitchFamily="34" charset="0"/>
                <a:ea typeface="Verdana" panose="020B0604030504040204" pitchFamily="34" charset="0"/>
                <a:cs typeface="Arial" panose="020B0604020202020204" pitchFamily="34" charset="0"/>
              </a:rPr>
              <a:t>Experience of success/ failure </a:t>
            </a:r>
          </a:p>
          <a:p>
            <a:r>
              <a:rPr lang="en-GB" sz="1300" dirty="0">
                <a:solidFill>
                  <a:schemeClr val="bg1"/>
                </a:solidFill>
                <a:latin typeface="Arial" panose="020B0604020202020204" pitchFamily="34" charset="0"/>
                <a:ea typeface="Verdana" panose="020B0604030504040204" pitchFamily="34" charset="0"/>
                <a:cs typeface="Arial" panose="020B0604020202020204" pitchFamily="34" charset="0"/>
              </a:rPr>
              <a:t>Learning the rules</a:t>
            </a:r>
            <a:endParaRPr lang="en-US" sz="1300" dirty="0">
              <a:solidFill>
                <a:schemeClr val="bg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206ECEF9-8422-E84C-A5F6-61E076E44792}"/>
              </a:ext>
            </a:extLst>
          </p:cNvPr>
          <p:cNvSpPr/>
          <p:nvPr/>
        </p:nvSpPr>
        <p:spPr>
          <a:xfrm>
            <a:off x="1051145" y="3560865"/>
            <a:ext cx="646331" cy="769441"/>
          </a:xfrm>
          <a:prstGeom prst="rect">
            <a:avLst/>
          </a:prstGeom>
        </p:spPr>
        <p:txBody>
          <a:bodyPr wrap="none">
            <a:spAutoFit/>
          </a:bodyPr>
          <a:lstStyle/>
          <a:p>
            <a:r>
              <a:rPr lang="en-GB" sz="44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4" name="Rectangle 3">
            <a:extLst>
              <a:ext uri="{FF2B5EF4-FFF2-40B4-BE49-F238E27FC236}">
                <a16:creationId xmlns:a16="http://schemas.microsoft.com/office/drawing/2014/main" id="{6B39EEB7-933E-D945-8A14-29A701FCAF73}"/>
              </a:ext>
            </a:extLst>
          </p:cNvPr>
          <p:cNvSpPr/>
          <p:nvPr/>
        </p:nvSpPr>
        <p:spPr>
          <a:xfrm>
            <a:off x="8467876" y="6231636"/>
            <a:ext cx="2852063" cy="369332"/>
          </a:xfrm>
          <a:prstGeom prst="rect">
            <a:avLst/>
          </a:prstGeom>
        </p:spPr>
        <p:txBody>
          <a:bodyPr wrap="none">
            <a:spAutoFit/>
          </a:bodyPr>
          <a:lstStyle/>
          <a:p>
            <a:pPr>
              <a:defRPr sz="1800" b="1"/>
            </a:pPr>
            <a:r>
              <a:rPr lang="en-GB" dirty="0">
                <a:latin typeface="Arial" panose="020B0604020202020204" pitchFamily="34" charset="0"/>
                <a:ea typeface="Verdana" panose="020B0604030504040204" pitchFamily="34" charset="0"/>
                <a:cs typeface="Arial" panose="020B0604020202020204" pitchFamily="34" charset="0"/>
              </a:rPr>
              <a:t>Socio-economic context</a:t>
            </a:r>
          </a:p>
        </p:txBody>
      </p:sp>
      <p:sp>
        <p:nvSpPr>
          <p:cNvPr id="5" name="TextBox 4">
            <a:extLst>
              <a:ext uri="{FF2B5EF4-FFF2-40B4-BE49-F238E27FC236}">
                <a16:creationId xmlns:a16="http://schemas.microsoft.com/office/drawing/2014/main" id="{A37E2A4A-45C5-9F4F-B342-BF87A3694101}"/>
              </a:ext>
            </a:extLst>
          </p:cNvPr>
          <p:cNvSpPr txBox="1"/>
          <p:nvPr/>
        </p:nvSpPr>
        <p:spPr>
          <a:xfrm>
            <a:off x="9579336" y="607987"/>
            <a:ext cx="2343334" cy="523220"/>
          </a:xfrm>
          <a:prstGeom prst="rect">
            <a:avLst/>
          </a:prstGeom>
          <a:noFill/>
        </p:spPr>
        <p:txBody>
          <a:bodyPr wrap="none" rtlCol="0">
            <a:spAutoFit/>
          </a:bodyPr>
          <a:lstStyle/>
          <a:p>
            <a:r>
              <a:rPr lang="en-GB" sz="1400" dirty="0">
                <a:solidFill>
                  <a:schemeClr val="bg2">
                    <a:lumMod val="50000"/>
                  </a:schemeClr>
                </a:solidFill>
              </a:rPr>
              <a:t>College impact model </a:t>
            </a:r>
          </a:p>
          <a:p>
            <a:r>
              <a:rPr lang="en-GB" sz="1400" dirty="0">
                <a:solidFill>
                  <a:schemeClr val="bg2">
                    <a:lumMod val="50000"/>
                  </a:schemeClr>
                </a:solidFill>
              </a:rPr>
              <a:t>(see Tinto 1993 &amp; </a:t>
            </a:r>
            <a:r>
              <a:rPr lang="en-GB" sz="1400" dirty="0" err="1">
                <a:solidFill>
                  <a:schemeClr val="bg2">
                    <a:lumMod val="50000"/>
                  </a:schemeClr>
                </a:solidFill>
              </a:rPr>
              <a:t>Astin</a:t>
            </a:r>
            <a:r>
              <a:rPr lang="en-GB" sz="1400" dirty="0">
                <a:solidFill>
                  <a:schemeClr val="bg2">
                    <a:lumMod val="50000"/>
                  </a:schemeClr>
                </a:solidFill>
              </a:rPr>
              <a:t> 1993)</a:t>
            </a:r>
          </a:p>
        </p:txBody>
      </p:sp>
      <p:sp>
        <p:nvSpPr>
          <p:cNvPr id="35" name="Shape 35"/>
          <p:cNvSpPr/>
          <p:nvPr/>
        </p:nvSpPr>
        <p:spPr>
          <a:xfrm>
            <a:off x="3928058" y="4459951"/>
            <a:ext cx="4436025" cy="158024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lgn="ctr">
              <a:defRPr sz="1800" b="1"/>
            </a:pP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University Environment</a:t>
            </a:r>
          </a:p>
          <a:p>
            <a:pPr algn="ctr">
              <a:defRPr sz="1800"/>
            </a:pP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Transition support, </a:t>
            </a:r>
            <a:r>
              <a:rPr lang="en-GB" sz="1400" dirty="0">
                <a:solidFill>
                  <a:schemeClr val="bg1"/>
                </a:solidFill>
                <a:latin typeface="Arial" panose="020B0604020202020204" pitchFamily="34" charset="0"/>
                <a:ea typeface="Verdana" panose="020B0604030504040204" pitchFamily="34" charset="0"/>
                <a:cs typeface="Arial" panose="020B0604020202020204" pitchFamily="34" charset="0"/>
              </a:rPr>
              <a:t>supportive and inspiring teaching, </a:t>
            </a: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sociability of the course, opportunities to pursue personal interests &amp; participate in </a:t>
            </a:r>
            <a:r>
              <a:rPr lang="en-GB" sz="1400" dirty="0">
                <a:solidFill>
                  <a:schemeClr val="bg1"/>
                </a:solidFill>
                <a:latin typeface="Arial" panose="020B0604020202020204" pitchFamily="34" charset="0"/>
                <a:ea typeface="Verdana" panose="020B0604030504040204" pitchFamily="34" charset="0"/>
                <a:cs typeface="Arial" panose="020B0604020202020204" pitchFamily="34" charset="0"/>
              </a:rPr>
              <a:t>clubs &amp; societies</a:t>
            </a: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 etc., clarity of expectations, quality of feedback, </a:t>
            </a:r>
            <a:endParaRPr lang="en-GB" sz="1400" dirty="0">
              <a:solidFill>
                <a:schemeClr val="bg1"/>
              </a:solidFill>
              <a:latin typeface="Arial" panose="020B0604020202020204" pitchFamily="34" charset="0"/>
              <a:ea typeface="Verdana" panose="020B0604030504040204" pitchFamily="34" charset="0"/>
              <a:cs typeface="Arial" panose="020B0604020202020204" pitchFamily="34" charset="0"/>
            </a:endParaRPr>
          </a:p>
          <a:p>
            <a:pPr algn="ctr">
              <a:defRPr sz="1800"/>
            </a:pP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course that meets student expectations, </a:t>
            </a:r>
            <a:endParaRPr lang="en-GB" sz="1400" dirty="0">
              <a:solidFill>
                <a:schemeClr val="bg1"/>
              </a:solidFill>
              <a:latin typeface="Arial" panose="020B0604020202020204" pitchFamily="34" charset="0"/>
              <a:ea typeface="Verdana" panose="020B0604030504040204" pitchFamily="34" charset="0"/>
              <a:cs typeface="Arial" panose="020B0604020202020204" pitchFamily="34" charset="0"/>
            </a:endParaRPr>
          </a:p>
          <a:p>
            <a:pPr algn="ctr">
              <a:defRPr sz="1800"/>
            </a:pPr>
            <a:r>
              <a:rPr sz="1400" dirty="0">
                <a:solidFill>
                  <a:schemeClr val="bg1"/>
                </a:solidFill>
                <a:latin typeface="Arial" panose="020B0604020202020204" pitchFamily="34" charset="0"/>
                <a:ea typeface="Verdana" panose="020B0604030504040204" pitchFamily="34" charset="0"/>
                <a:cs typeface="Arial" panose="020B0604020202020204" pitchFamily="34" charset="0"/>
              </a:rPr>
              <a:t>provision of further support</a:t>
            </a:r>
          </a:p>
        </p:txBody>
      </p:sp>
    </p:spTree>
    <p:extLst>
      <p:ext uri="{BB962C8B-B14F-4D97-AF65-F5344CB8AC3E}">
        <p14:creationId xmlns:p14="http://schemas.microsoft.com/office/powerpoint/2010/main" val="384031596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7"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pic>
        <p:nvPicPr>
          <p:cNvPr id="7" name="Picture 6" descr="A group of trees with yellow leaves&#10;&#10;Description automatically generated with medium confidence">
            <a:extLst>
              <a:ext uri="{FF2B5EF4-FFF2-40B4-BE49-F238E27FC236}">
                <a16:creationId xmlns:a16="http://schemas.microsoft.com/office/drawing/2014/main" id="{0C961EB1-ABB7-8540-86DB-3416637D10E8}"/>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5B1F5B9E-2D5D-8841-9A7E-71191235368B}"/>
              </a:ext>
            </a:extLst>
          </p:cNvPr>
          <p:cNvSpPr>
            <a:spLocks noGrp="1"/>
          </p:cNvSpPr>
          <p:nvPr>
            <p:ph type="title"/>
          </p:nvPr>
        </p:nvSpPr>
        <p:spPr>
          <a:xfrm>
            <a:off x="694384" y="1496280"/>
            <a:ext cx="4204137" cy="1342754"/>
          </a:xfrm>
        </p:spPr>
        <p:txBody>
          <a:bodyPr>
            <a:normAutofit fontScale="90000"/>
          </a:bodyPr>
          <a:lstStyle/>
          <a:p>
            <a:pPr algn="ctr"/>
            <a:r>
              <a:rPr lang="en-GB" sz="3600" b="1" dirty="0"/>
              <a:t>How do we build student capacity/ reduce early departure?</a:t>
            </a:r>
          </a:p>
        </p:txBody>
      </p:sp>
      <p:sp>
        <p:nvSpPr>
          <p:cNvPr id="16" name="Content Placeholder 5">
            <a:extLst>
              <a:ext uri="{FF2B5EF4-FFF2-40B4-BE49-F238E27FC236}">
                <a16:creationId xmlns:a16="http://schemas.microsoft.com/office/drawing/2014/main" id="{C70A46F1-5DA8-464B-A3CC-C16264BA1022}"/>
              </a:ext>
            </a:extLst>
          </p:cNvPr>
          <p:cNvSpPr>
            <a:spLocks noGrp="1"/>
          </p:cNvSpPr>
          <p:nvPr>
            <p:ph idx="1"/>
          </p:nvPr>
        </p:nvSpPr>
        <p:spPr>
          <a:xfrm>
            <a:off x="5870448" y="1280160"/>
            <a:ext cx="5648889" cy="5059679"/>
          </a:xfrm>
          <a:solidFill>
            <a:srgbClr val="000000">
              <a:alpha val="76078"/>
            </a:srgbClr>
          </a:solidFill>
        </p:spPr>
        <p:txBody>
          <a:bodyPr anchor="ctr">
            <a:normAutofit/>
          </a:bodyPr>
          <a:lstStyle/>
          <a:p>
            <a:r>
              <a:rPr lang="en-GB" sz="2000" dirty="0">
                <a:solidFill>
                  <a:schemeClr val="bg1"/>
                </a:solidFill>
              </a:rPr>
              <a:t>Preventative (design problems out)</a:t>
            </a:r>
          </a:p>
          <a:p>
            <a:pPr lvl="1"/>
            <a:r>
              <a:rPr lang="en-GB" sz="2000" dirty="0">
                <a:solidFill>
                  <a:schemeClr val="bg1"/>
                </a:solidFill>
              </a:rPr>
              <a:t>Curriculum design</a:t>
            </a:r>
          </a:p>
          <a:p>
            <a:pPr lvl="1"/>
            <a:r>
              <a:rPr lang="en-GB" sz="2000" dirty="0">
                <a:solidFill>
                  <a:schemeClr val="bg1"/>
                </a:solidFill>
              </a:rPr>
              <a:t>Induction, scaffolding assessment</a:t>
            </a:r>
          </a:p>
          <a:p>
            <a:pPr lvl="1"/>
            <a:r>
              <a:rPr lang="en-GB" sz="2000" dirty="0">
                <a:solidFill>
                  <a:schemeClr val="bg1"/>
                </a:solidFill>
              </a:rPr>
              <a:t>Mentors/ buddies</a:t>
            </a:r>
          </a:p>
          <a:p>
            <a:pPr lvl="1"/>
            <a:r>
              <a:rPr lang="en-GB" sz="2000" dirty="0">
                <a:solidFill>
                  <a:schemeClr val="bg1"/>
                </a:solidFill>
              </a:rPr>
              <a:t>Better feedback mechanisms, reflective writing</a:t>
            </a:r>
          </a:p>
          <a:p>
            <a:pPr lvl="1"/>
            <a:r>
              <a:rPr lang="en-GB" sz="2000" dirty="0">
                <a:solidFill>
                  <a:schemeClr val="bg1"/>
                </a:solidFill>
              </a:rPr>
              <a:t>Belonging</a:t>
            </a:r>
          </a:p>
          <a:p>
            <a:pPr lvl="1"/>
            <a:r>
              <a:rPr lang="en-GB" sz="2000" dirty="0">
                <a:solidFill>
                  <a:schemeClr val="bg1"/>
                </a:solidFill>
              </a:rPr>
              <a:t>Technology-enhanced personalisation</a:t>
            </a:r>
            <a:br>
              <a:rPr lang="en-GB" sz="2000" dirty="0">
                <a:solidFill>
                  <a:schemeClr val="bg1"/>
                </a:solidFill>
              </a:rPr>
            </a:br>
            <a:endParaRPr lang="en-GB" sz="2000" dirty="0">
              <a:solidFill>
                <a:schemeClr val="bg1"/>
              </a:solidFill>
            </a:endParaRPr>
          </a:p>
          <a:p>
            <a:r>
              <a:rPr lang="en-GB" sz="2000" dirty="0">
                <a:solidFill>
                  <a:schemeClr val="bg1"/>
                </a:solidFill>
              </a:rPr>
              <a:t>Remedial (respond to problems)</a:t>
            </a:r>
          </a:p>
          <a:p>
            <a:pPr lvl="1"/>
            <a:r>
              <a:rPr lang="en-GB" sz="2000" dirty="0">
                <a:solidFill>
                  <a:schemeClr val="bg1"/>
                </a:solidFill>
              </a:rPr>
              <a:t>Use of early warnings</a:t>
            </a:r>
          </a:p>
          <a:p>
            <a:pPr lvl="2"/>
            <a:r>
              <a:rPr lang="en-GB" dirty="0">
                <a:solidFill>
                  <a:schemeClr val="bg1"/>
                </a:solidFill>
              </a:rPr>
              <a:t>Non-submission of coursework</a:t>
            </a:r>
          </a:p>
          <a:p>
            <a:pPr lvl="2"/>
            <a:r>
              <a:rPr lang="en-GB" dirty="0">
                <a:solidFill>
                  <a:schemeClr val="bg1"/>
                </a:solidFill>
              </a:rPr>
              <a:t>Non-attendance</a:t>
            </a:r>
          </a:p>
          <a:p>
            <a:pPr lvl="2"/>
            <a:endParaRPr lang="en-GB" dirty="0">
              <a:solidFill>
                <a:schemeClr val="bg1"/>
              </a:solidFill>
            </a:endParaRPr>
          </a:p>
        </p:txBody>
      </p:sp>
    </p:spTree>
    <p:extLst>
      <p:ext uri="{BB962C8B-B14F-4D97-AF65-F5344CB8AC3E}">
        <p14:creationId xmlns:p14="http://schemas.microsoft.com/office/powerpoint/2010/main" val="3845884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grass, outdoor, sky, field&#10;&#10;Description automatically generated">
            <a:extLst>
              <a:ext uri="{FF2B5EF4-FFF2-40B4-BE49-F238E27FC236}">
                <a16:creationId xmlns:a16="http://schemas.microsoft.com/office/drawing/2014/main" id="{C2BD169D-7D01-1449-9794-505964D9E068}"/>
              </a:ext>
            </a:extLst>
          </p:cNvPr>
          <p:cNvPicPr>
            <a:picLocks noChangeAspect="1"/>
          </p:cNvPicPr>
          <p:nvPr/>
        </p:nvPicPr>
        <p:blipFill rotWithShape="1">
          <a:blip r:embed="rId2" cstate="screen">
            <a:alphaModFix amt="35000"/>
            <a:extLst>
              <a:ext uri="{28A0092B-C50C-407E-A947-70E740481C1C}">
                <a14:useLocalDpi xmlns:a14="http://schemas.microsoft.com/office/drawing/2010/main"/>
              </a:ext>
            </a:extLst>
          </a:blip>
          <a:srcRect/>
          <a:stretch/>
        </p:blipFill>
        <p:spPr>
          <a:xfrm>
            <a:off x="20" y="1"/>
            <a:ext cx="12191980" cy="6857999"/>
          </a:xfrm>
          <a:prstGeom prst="rect">
            <a:avLst/>
          </a:prstGeom>
        </p:spPr>
      </p:pic>
      <p:sp>
        <p:nvSpPr>
          <p:cNvPr id="7" name="Title 1">
            <a:extLst>
              <a:ext uri="{FF2B5EF4-FFF2-40B4-BE49-F238E27FC236}">
                <a16:creationId xmlns:a16="http://schemas.microsoft.com/office/drawing/2014/main" id="{02FF3453-8349-3840-B003-74442359D0D9}"/>
              </a:ext>
            </a:extLst>
          </p:cNvPr>
          <p:cNvSpPr txBox="1">
            <a:spLocks/>
          </p:cNvSpPr>
          <p:nvPr/>
        </p:nvSpPr>
        <p:spPr>
          <a:xfrm>
            <a:off x="838201" y="1065862"/>
            <a:ext cx="3313164" cy="47262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sz="4000">
                <a:solidFill>
                  <a:srgbClr val="FFFFFF"/>
                </a:solidFill>
              </a:rPr>
              <a:t>Learning Analytics </a:t>
            </a:r>
          </a:p>
          <a:p>
            <a:pPr algn="r">
              <a:spcAft>
                <a:spcPts val="600"/>
              </a:spcAft>
            </a:pPr>
            <a:r>
              <a:rPr lang="en-US" sz="4000">
                <a:solidFill>
                  <a:srgbClr val="FFFFFF"/>
                </a:solidFill>
              </a:rPr>
              <a:t>for</a:t>
            </a:r>
          </a:p>
          <a:p>
            <a:pPr algn="r">
              <a:spcAft>
                <a:spcPts val="600"/>
              </a:spcAft>
            </a:pPr>
            <a:r>
              <a:rPr lang="en-US" sz="4000">
                <a:solidFill>
                  <a:srgbClr val="FFFFFF"/>
                </a:solidFill>
              </a:rPr>
              <a:t>Student Success</a:t>
            </a:r>
            <a:endParaRPr lang="en-US" sz="4000" dirty="0">
              <a:solidFill>
                <a:srgbClr val="FFFFFF"/>
              </a:solidFill>
            </a:endParaRPr>
          </a:p>
        </p:txBody>
      </p:sp>
      <p:cxnSp>
        <p:nvCxnSpPr>
          <p:cNvPr id="26" name="Straight Connector 2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79AB3062-EB5D-6F4A-BB3F-35244E06071F}"/>
              </a:ext>
            </a:extLst>
          </p:cNvPr>
          <p:cNvSpPr txBox="1">
            <a:spLocks/>
          </p:cNvSpPr>
          <p:nvPr/>
        </p:nvSpPr>
        <p:spPr>
          <a:xfrm>
            <a:off x="5155379" y="1065862"/>
            <a:ext cx="6198418" cy="560925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FFFF"/>
                </a:solidFill>
              </a:rPr>
              <a:t>“Learning Analytics is about collecting traces that learners leave behind and using those traces to improve learning” (Duval, E., 2012)</a:t>
            </a:r>
          </a:p>
          <a:p>
            <a:pPr lvl="1"/>
            <a:r>
              <a:rPr lang="en-US" sz="2000" dirty="0">
                <a:solidFill>
                  <a:srgbClr val="FFFFFF"/>
                </a:solidFill>
              </a:rPr>
              <a:t>“Learning and environments” (Siemens, G., 2011)</a:t>
            </a:r>
          </a:p>
          <a:p>
            <a:pPr lvl="1"/>
            <a:r>
              <a:rPr lang="en-US" sz="2000" dirty="0">
                <a:solidFill>
                  <a:srgbClr val="FFFFFF"/>
                </a:solidFill>
              </a:rPr>
              <a:t>“Actionable insights” (Cooper, A., 2012)</a:t>
            </a:r>
          </a:p>
          <a:p>
            <a:pPr lvl="1"/>
            <a:endParaRPr lang="en-US" sz="2000" b="1" dirty="0">
              <a:solidFill>
                <a:srgbClr val="FFFFFF"/>
              </a:solidFill>
            </a:endParaRPr>
          </a:p>
          <a:p>
            <a:pPr lvl="1"/>
            <a:r>
              <a:rPr lang="en-US" sz="2000" dirty="0">
                <a:solidFill>
                  <a:srgbClr val="FFFFFF"/>
                </a:solidFill>
              </a:rPr>
              <a:t>Learning analytics for success “early identification of students predicted to be at risk of failure or withdrawal” (</a:t>
            </a:r>
            <a:r>
              <a:rPr lang="en-US" sz="2000" dirty="0" err="1">
                <a:solidFill>
                  <a:srgbClr val="FFFFFF"/>
                </a:solidFill>
              </a:rPr>
              <a:t>Sclater</a:t>
            </a:r>
            <a:r>
              <a:rPr lang="en-US" sz="2000" dirty="0">
                <a:solidFill>
                  <a:srgbClr val="FFFFFF"/>
                </a:solidFill>
              </a:rPr>
              <a:t>, 2017, pg. 35)</a:t>
            </a:r>
          </a:p>
          <a:p>
            <a:pPr lvl="1"/>
            <a:endParaRPr lang="en-US" sz="2000" dirty="0">
              <a:solidFill>
                <a:srgbClr val="FFFFFF"/>
              </a:solidFill>
            </a:endParaRPr>
          </a:p>
          <a:p>
            <a:r>
              <a:rPr lang="en-US" sz="2000" dirty="0">
                <a:solidFill>
                  <a:srgbClr val="FFFFFF"/>
                </a:solidFill>
              </a:rPr>
              <a:t>Field growing from mid 2000s in US</a:t>
            </a:r>
          </a:p>
          <a:p>
            <a:r>
              <a:rPr lang="en-US" sz="2000" dirty="0">
                <a:solidFill>
                  <a:srgbClr val="FFFFFF"/>
                </a:solidFill>
              </a:rPr>
              <a:t>Big data revolution</a:t>
            </a:r>
          </a:p>
          <a:p>
            <a:r>
              <a:rPr lang="en-US" sz="2000" dirty="0">
                <a:solidFill>
                  <a:srgbClr val="FFFFFF"/>
                </a:solidFill>
              </a:rPr>
              <a:t>Results not proven</a:t>
            </a:r>
          </a:p>
        </p:txBody>
      </p:sp>
    </p:spTree>
    <p:extLst>
      <p:ext uri="{BB962C8B-B14F-4D97-AF65-F5344CB8AC3E}">
        <p14:creationId xmlns:p14="http://schemas.microsoft.com/office/powerpoint/2010/main" val="183601536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large green field with clouds in the sky&#10;&#10;Description automatically generated">
            <a:extLst>
              <a:ext uri="{FF2B5EF4-FFF2-40B4-BE49-F238E27FC236}">
                <a16:creationId xmlns:a16="http://schemas.microsoft.com/office/drawing/2014/main" id="{1C1914BB-F0D8-F544-8EF1-FF7D20C84E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2711669"/>
          </a:xfrm>
          <a:prstGeom prst="rect">
            <a:avLst/>
          </a:prstGeom>
        </p:spPr>
      </p:pic>
      <p:sp>
        <p:nvSpPr>
          <p:cNvPr id="16" name="Rectangle 15">
            <a:extLst>
              <a:ext uri="{FF2B5EF4-FFF2-40B4-BE49-F238E27FC236}">
                <a16:creationId xmlns:a16="http://schemas.microsoft.com/office/drawing/2014/main" id="{74428276-7379-734D-BA0D-11B76342523A}"/>
              </a:ext>
            </a:extLst>
          </p:cNvPr>
          <p:cNvSpPr/>
          <p:nvPr/>
        </p:nvSpPr>
        <p:spPr>
          <a:xfrm>
            <a:off x="0" y="2711668"/>
            <a:ext cx="12192000" cy="2860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6069D746-8687-9448-8BAA-6E9114B444B8}"/>
              </a:ext>
            </a:extLst>
          </p:cNvPr>
          <p:cNvSpPr>
            <a:spLocks noGrp="1"/>
          </p:cNvSpPr>
          <p:nvPr>
            <p:ph type="title"/>
          </p:nvPr>
        </p:nvSpPr>
        <p:spPr>
          <a:xfrm>
            <a:off x="130908" y="2112074"/>
            <a:ext cx="11930179" cy="605398"/>
          </a:xfrm>
        </p:spPr>
        <p:txBody>
          <a:bodyPr>
            <a:normAutofit fontScale="90000"/>
          </a:bodyPr>
          <a:lstStyle/>
          <a:p>
            <a:r>
              <a:rPr lang="en-GB" sz="4000" dirty="0">
                <a:solidFill>
                  <a:schemeClr val="bg1"/>
                </a:solidFill>
                <a:ea typeface="Verdana" panose="020B0604030504040204" pitchFamily="34" charset="0"/>
                <a:cs typeface="Verdana" panose="020B0604030504040204" pitchFamily="34" charset="0"/>
              </a:rPr>
              <a:t>Relationship between engagement &amp; success (2017-18)</a:t>
            </a:r>
          </a:p>
        </p:txBody>
      </p:sp>
      <p:sp>
        <p:nvSpPr>
          <p:cNvPr id="4" name="Rectangle 3">
            <a:extLst>
              <a:ext uri="{FF2B5EF4-FFF2-40B4-BE49-F238E27FC236}">
                <a16:creationId xmlns:a16="http://schemas.microsoft.com/office/drawing/2014/main" id="{9A3A286D-5FA5-3F4A-B984-8F63D4AE01E1}"/>
              </a:ext>
            </a:extLst>
          </p:cNvPr>
          <p:cNvSpPr/>
          <p:nvPr/>
        </p:nvSpPr>
        <p:spPr>
          <a:xfrm>
            <a:off x="800653" y="6436881"/>
            <a:ext cx="209724" cy="209724"/>
          </a:xfrm>
          <a:prstGeom prst="rect">
            <a:avLst/>
          </a:prstGeom>
          <a:solidFill>
            <a:srgbClr val="CC79A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3F883D82-1D9F-4948-852B-71B46F47589C}"/>
              </a:ext>
            </a:extLst>
          </p:cNvPr>
          <p:cNvSpPr txBox="1"/>
          <p:nvPr/>
        </p:nvSpPr>
        <p:spPr>
          <a:xfrm>
            <a:off x="1010377" y="6403244"/>
            <a:ext cx="1820411" cy="276999"/>
          </a:xfrm>
          <a:prstGeom prst="rect">
            <a:avLst/>
          </a:prstGeom>
          <a:noFill/>
        </p:spPr>
        <p:txBody>
          <a:bodyPr wrap="square" rtlCol="0">
            <a:spAutoFit/>
          </a:bodyPr>
          <a:lstStyle/>
          <a:p>
            <a:r>
              <a:rPr lang="en-GB" sz="1200" dirty="0">
                <a:latin typeface="Verdana" panose="020B0604030504040204" pitchFamily="34" charset="0"/>
                <a:ea typeface="Verdana" panose="020B0604030504040204" pitchFamily="34" charset="0"/>
                <a:cs typeface="Verdana" panose="020B0604030504040204" pitchFamily="34" charset="0"/>
              </a:rPr>
              <a:t>Did not progress</a:t>
            </a:r>
          </a:p>
        </p:txBody>
      </p:sp>
      <p:sp>
        <p:nvSpPr>
          <p:cNvPr id="6" name="Rectangle 5">
            <a:extLst>
              <a:ext uri="{FF2B5EF4-FFF2-40B4-BE49-F238E27FC236}">
                <a16:creationId xmlns:a16="http://schemas.microsoft.com/office/drawing/2014/main" id="{EFA3AE22-1439-BA43-ADB8-20D0E4690DCA}"/>
              </a:ext>
            </a:extLst>
          </p:cNvPr>
          <p:cNvSpPr/>
          <p:nvPr/>
        </p:nvSpPr>
        <p:spPr>
          <a:xfrm>
            <a:off x="2621064" y="6436881"/>
            <a:ext cx="209724" cy="209724"/>
          </a:xfrm>
          <a:prstGeom prst="rect">
            <a:avLst/>
          </a:prstGeom>
          <a:solidFill>
            <a:srgbClr val="0072B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2EBEC85E-144A-1A4C-BFCC-B29DCFE2D2FB}"/>
              </a:ext>
            </a:extLst>
          </p:cNvPr>
          <p:cNvSpPr txBox="1"/>
          <p:nvPr/>
        </p:nvSpPr>
        <p:spPr>
          <a:xfrm>
            <a:off x="2830788" y="6403244"/>
            <a:ext cx="4405999" cy="276999"/>
          </a:xfrm>
          <a:prstGeom prst="rect">
            <a:avLst/>
          </a:prstGeom>
          <a:noFill/>
        </p:spPr>
        <p:txBody>
          <a:bodyPr wrap="square" rtlCol="0">
            <a:spAutoFit/>
          </a:bodyPr>
          <a:lstStyle/>
          <a:p>
            <a:r>
              <a:rPr lang="en-GB" sz="1200" dirty="0">
                <a:latin typeface="Verdana" panose="020B0604030504040204" pitchFamily="34" charset="0"/>
                <a:ea typeface="Verdana" panose="020B0604030504040204" pitchFamily="34" charset="0"/>
                <a:cs typeface="Verdana" panose="020B0604030504040204" pitchFamily="34" charset="0"/>
              </a:rPr>
              <a:t>Progressed with a grade equivalent to a 2:2 or lower</a:t>
            </a:r>
          </a:p>
        </p:txBody>
      </p:sp>
      <p:sp>
        <p:nvSpPr>
          <p:cNvPr id="8" name="Rectangle 7">
            <a:extLst>
              <a:ext uri="{FF2B5EF4-FFF2-40B4-BE49-F238E27FC236}">
                <a16:creationId xmlns:a16="http://schemas.microsoft.com/office/drawing/2014/main" id="{2A13E08A-F149-404F-BC4D-532E946CB97B}"/>
              </a:ext>
            </a:extLst>
          </p:cNvPr>
          <p:cNvSpPr/>
          <p:nvPr/>
        </p:nvSpPr>
        <p:spPr>
          <a:xfrm>
            <a:off x="7200648" y="6436881"/>
            <a:ext cx="209724" cy="209724"/>
          </a:xfrm>
          <a:prstGeom prst="rect">
            <a:avLst/>
          </a:prstGeom>
          <a:solidFill>
            <a:srgbClr val="009E7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Verdana" panose="020B0604030504040204" pitchFamily="34" charset="0"/>
              <a:ea typeface="Verdana" panose="020B0604030504040204" pitchFamily="34" charset="0"/>
              <a:cs typeface="Verdana" panose="020B0604030504040204" pitchFamily="34" charset="0"/>
            </a:endParaRPr>
          </a:p>
        </p:txBody>
      </p:sp>
      <p:sp>
        <p:nvSpPr>
          <p:cNvPr id="9" name="TextBox 8">
            <a:extLst>
              <a:ext uri="{FF2B5EF4-FFF2-40B4-BE49-F238E27FC236}">
                <a16:creationId xmlns:a16="http://schemas.microsoft.com/office/drawing/2014/main" id="{0662FA43-3774-C643-909A-F3AA3AEF23C1}"/>
              </a:ext>
            </a:extLst>
          </p:cNvPr>
          <p:cNvSpPr txBox="1"/>
          <p:nvPr/>
        </p:nvSpPr>
        <p:spPr>
          <a:xfrm>
            <a:off x="7410372" y="6403244"/>
            <a:ext cx="4154997" cy="276999"/>
          </a:xfrm>
          <a:prstGeom prst="rect">
            <a:avLst/>
          </a:prstGeom>
          <a:noFill/>
        </p:spPr>
        <p:txBody>
          <a:bodyPr wrap="square" rtlCol="0">
            <a:spAutoFit/>
          </a:bodyPr>
          <a:lstStyle/>
          <a:p>
            <a:r>
              <a:rPr lang="en-GB" sz="1200" dirty="0">
                <a:latin typeface="Verdana" panose="020B0604030504040204" pitchFamily="34" charset="0"/>
                <a:ea typeface="Verdana" panose="020B0604030504040204" pitchFamily="34" charset="0"/>
                <a:cs typeface="Verdana" panose="020B0604030504040204" pitchFamily="34" charset="0"/>
              </a:rPr>
              <a:t>Progressed with a grade equivalent to a 2:1 or 1</a:t>
            </a:r>
            <a:r>
              <a:rPr lang="en-GB" sz="1200" baseline="30000" dirty="0">
                <a:latin typeface="Verdana" panose="020B0604030504040204" pitchFamily="34" charset="0"/>
                <a:ea typeface="Verdana" panose="020B0604030504040204" pitchFamily="34" charset="0"/>
                <a:cs typeface="Verdana" panose="020B0604030504040204" pitchFamily="34" charset="0"/>
              </a:rPr>
              <a:t>st</a:t>
            </a:r>
          </a:p>
        </p:txBody>
      </p:sp>
      <p:sp>
        <p:nvSpPr>
          <p:cNvPr id="10" name="TextBox 9">
            <a:extLst>
              <a:ext uri="{FF2B5EF4-FFF2-40B4-BE49-F238E27FC236}">
                <a16:creationId xmlns:a16="http://schemas.microsoft.com/office/drawing/2014/main" id="{2D03600F-A1D4-6F48-8195-1B606E9D43BE}"/>
              </a:ext>
            </a:extLst>
          </p:cNvPr>
          <p:cNvSpPr txBox="1"/>
          <p:nvPr/>
        </p:nvSpPr>
        <p:spPr>
          <a:xfrm>
            <a:off x="189153" y="6403244"/>
            <a:ext cx="668999" cy="276999"/>
          </a:xfrm>
          <a:prstGeom prst="rect">
            <a:avLst/>
          </a:prstGeom>
          <a:noFill/>
        </p:spPr>
        <p:txBody>
          <a:bodyPr wrap="square" rtlCol="0">
            <a:spAutoFit/>
          </a:bodyPr>
          <a:lstStyle/>
          <a:p>
            <a:r>
              <a:rPr lang="en-GB" sz="1200" b="1" dirty="0">
                <a:latin typeface="Verdana" panose="020B0604030504040204" pitchFamily="34" charset="0"/>
                <a:ea typeface="Verdana" panose="020B0604030504040204" pitchFamily="34" charset="0"/>
                <a:cs typeface="Verdana" panose="020B0604030504040204" pitchFamily="34" charset="0"/>
              </a:rPr>
              <a:t>Key:</a:t>
            </a:r>
          </a:p>
        </p:txBody>
      </p:sp>
      <p:pic>
        <p:nvPicPr>
          <p:cNvPr id="11" name="Picture 10">
            <a:extLst>
              <a:ext uri="{FF2B5EF4-FFF2-40B4-BE49-F238E27FC236}">
                <a16:creationId xmlns:a16="http://schemas.microsoft.com/office/drawing/2014/main" id="{5330386B-0D6C-3A4E-8D8F-2496623E77B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9153" y="3705383"/>
            <a:ext cx="2288356" cy="2664000"/>
          </a:xfrm>
          <a:prstGeom prst="rect">
            <a:avLst/>
          </a:prstGeom>
        </p:spPr>
      </p:pic>
      <p:pic>
        <p:nvPicPr>
          <p:cNvPr id="12" name="Picture 11">
            <a:extLst>
              <a:ext uri="{FF2B5EF4-FFF2-40B4-BE49-F238E27FC236}">
                <a16:creationId xmlns:a16="http://schemas.microsoft.com/office/drawing/2014/main" id="{5F8F7980-409F-0849-AF8C-1B4CA588FF7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50199" y="3708465"/>
            <a:ext cx="2293247" cy="2628000"/>
          </a:xfrm>
          <a:prstGeom prst="rect">
            <a:avLst/>
          </a:prstGeom>
        </p:spPr>
      </p:pic>
      <p:pic>
        <p:nvPicPr>
          <p:cNvPr id="13" name="Picture 12">
            <a:extLst>
              <a:ext uri="{FF2B5EF4-FFF2-40B4-BE49-F238E27FC236}">
                <a16:creationId xmlns:a16="http://schemas.microsoft.com/office/drawing/2014/main" id="{C0FBDEDE-E146-D745-9331-A8634F7F37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43681" y="3684198"/>
            <a:ext cx="2304635" cy="2664000"/>
          </a:xfrm>
          <a:prstGeom prst="rect">
            <a:avLst/>
          </a:prstGeom>
        </p:spPr>
      </p:pic>
      <p:pic>
        <p:nvPicPr>
          <p:cNvPr id="14" name="Picture 13">
            <a:extLst>
              <a:ext uri="{FF2B5EF4-FFF2-40B4-BE49-F238E27FC236}">
                <a16:creationId xmlns:a16="http://schemas.microsoft.com/office/drawing/2014/main" id="{5DF36CEF-B971-0344-94CB-0C319F1798E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20082" y="3679316"/>
            <a:ext cx="2316860" cy="2664000"/>
          </a:xfrm>
          <a:prstGeom prst="rect">
            <a:avLst/>
          </a:prstGeom>
        </p:spPr>
      </p:pic>
      <p:pic>
        <p:nvPicPr>
          <p:cNvPr id="15" name="Picture 14">
            <a:extLst>
              <a:ext uri="{FF2B5EF4-FFF2-40B4-BE49-F238E27FC236}">
                <a16:creationId xmlns:a16="http://schemas.microsoft.com/office/drawing/2014/main" id="{65890D7F-F71C-6D49-BC46-2D22D0CE47F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719945" y="3679316"/>
            <a:ext cx="2331977" cy="2664000"/>
          </a:xfrm>
          <a:prstGeom prst="rect">
            <a:avLst/>
          </a:prstGeom>
        </p:spPr>
      </p:pic>
      <p:pic>
        <p:nvPicPr>
          <p:cNvPr id="18" name="Picture 17">
            <a:extLst>
              <a:ext uri="{FF2B5EF4-FFF2-40B4-BE49-F238E27FC236}">
                <a16:creationId xmlns:a16="http://schemas.microsoft.com/office/drawing/2014/main" id="{6ED678E5-E269-0341-908D-B5C8292F9983}"/>
              </a:ext>
            </a:extLst>
          </p:cNvPr>
          <p:cNvPicPr/>
          <p:nvPr/>
        </p:nvPicPr>
        <p:blipFill>
          <a:blip r:embed="rId9" cstate="screen">
            <a:extLst>
              <a:ext uri="{28A0092B-C50C-407E-A947-70E740481C1C}">
                <a14:useLocalDpi xmlns:a14="http://schemas.microsoft.com/office/drawing/2010/main"/>
              </a:ext>
            </a:extLst>
          </a:blip>
          <a:stretch>
            <a:fillRect/>
          </a:stretch>
        </p:blipFill>
        <p:spPr>
          <a:xfrm>
            <a:off x="10387231" y="2724259"/>
            <a:ext cx="997404" cy="983454"/>
          </a:xfrm>
          <a:prstGeom prst="rect">
            <a:avLst/>
          </a:prstGeom>
        </p:spPr>
      </p:pic>
      <p:pic>
        <p:nvPicPr>
          <p:cNvPr id="19" name="Picture 18">
            <a:extLst>
              <a:ext uri="{FF2B5EF4-FFF2-40B4-BE49-F238E27FC236}">
                <a16:creationId xmlns:a16="http://schemas.microsoft.com/office/drawing/2014/main" id="{7802751B-E451-E043-9E1E-4E281917F934}"/>
              </a:ext>
            </a:extLst>
          </p:cNvPr>
          <p:cNvPicPr/>
          <p:nvPr/>
        </p:nvPicPr>
        <p:blipFill>
          <a:blip r:embed="rId10" cstate="screen">
            <a:extLst>
              <a:ext uri="{28A0092B-C50C-407E-A947-70E740481C1C}">
                <a14:useLocalDpi xmlns:a14="http://schemas.microsoft.com/office/drawing/2010/main"/>
              </a:ext>
            </a:extLst>
          </a:blip>
          <a:stretch>
            <a:fillRect/>
          </a:stretch>
        </p:blipFill>
        <p:spPr>
          <a:xfrm>
            <a:off x="697169" y="2723061"/>
            <a:ext cx="1076917" cy="1036463"/>
          </a:xfrm>
          <a:prstGeom prst="rect">
            <a:avLst/>
          </a:prstGeom>
        </p:spPr>
      </p:pic>
      <p:pic>
        <p:nvPicPr>
          <p:cNvPr id="21" name="Picture 20">
            <a:extLst>
              <a:ext uri="{FF2B5EF4-FFF2-40B4-BE49-F238E27FC236}">
                <a16:creationId xmlns:a16="http://schemas.microsoft.com/office/drawing/2014/main" id="{E4B273D9-D0AE-424C-B46D-3CBD02ED9C96}"/>
              </a:ext>
            </a:extLst>
          </p:cNvPr>
          <p:cNvPicPr/>
          <p:nvPr/>
        </p:nvPicPr>
        <p:blipFill>
          <a:blip r:embed="rId11" cstate="screen">
            <a:extLst>
              <a:ext uri="{28A0092B-C50C-407E-A947-70E740481C1C}">
                <a14:useLocalDpi xmlns:a14="http://schemas.microsoft.com/office/drawing/2010/main"/>
              </a:ext>
            </a:extLst>
          </a:blip>
          <a:stretch>
            <a:fillRect/>
          </a:stretch>
        </p:blipFill>
        <p:spPr>
          <a:xfrm>
            <a:off x="3130209" y="2735066"/>
            <a:ext cx="1016933" cy="1036463"/>
          </a:xfrm>
          <a:prstGeom prst="rect">
            <a:avLst/>
          </a:prstGeom>
        </p:spPr>
      </p:pic>
      <p:pic>
        <p:nvPicPr>
          <p:cNvPr id="22" name="Picture 21">
            <a:extLst>
              <a:ext uri="{FF2B5EF4-FFF2-40B4-BE49-F238E27FC236}">
                <a16:creationId xmlns:a16="http://schemas.microsoft.com/office/drawing/2014/main" id="{D04B233F-D64B-FA4C-A8D8-5BB2E44A2DA1}"/>
              </a:ext>
            </a:extLst>
          </p:cNvPr>
          <p:cNvPicPr/>
          <p:nvPr/>
        </p:nvPicPr>
        <p:blipFill>
          <a:blip r:embed="rId12" cstate="screen">
            <a:extLst>
              <a:ext uri="{28A0092B-C50C-407E-A947-70E740481C1C}">
                <a14:useLocalDpi xmlns:a14="http://schemas.microsoft.com/office/drawing/2010/main"/>
              </a:ext>
            </a:extLst>
          </a:blip>
          <a:stretch>
            <a:fillRect/>
          </a:stretch>
        </p:blipFill>
        <p:spPr>
          <a:xfrm>
            <a:off x="5463635" y="2721929"/>
            <a:ext cx="965319" cy="983454"/>
          </a:xfrm>
          <a:prstGeom prst="rect">
            <a:avLst/>
          </a:prstGeom>
        </p:spPr>
      </p:pic>
      <p:pic>
        <p:nvPicPr>
          <p:cNvPr id="23" name="Picture 22">
            <a:extLst>
              <a:ext uri="{FF2B5EF4-FFF2-40B4-BE49-F238E27FC236}">
                <a16:creationId xmlns:a16="http://schemas.microsoft.com/office/drawing/2014/main" id="{1BE5D165-8834-6F48-B666-F76C0E0CC5F5}"/>
              </a:ext>
            </a:extLst>
          </p:cNvPr>
          <p:cNvPicPr/>
          <p:nvPr/>
        </p:nvPicPr>
        <p:blipFill>
          <a:blip r:embed="rId13" cstate="screen">
            <a:extLst>
              <a:ext uri="{28A0092B-C50C-407E-A947-70E740481C1C}">
                <a14:useLocalDpi xmlns:a14="http://schemas.microsoft.com/office/drawing/2010/main"/>
              </a:ext>
            </a:extLst>
          </a:blip>
          <a:stretch>
            <a:fillRect/>
          </a:stretch>
        </p:blipFill>
        <p:spPr>
          <a:xfrm>
            <a:off x="7934473" y="2735066"/>
            <a:ext cx="1088077" cy="986244"/>
          </a:xfrm>
          <a:prstGeom prst="rect">
            <a:avLst/>
          </a:prstGeom>
        </p:spPr>
      </p:pic>
    </p:spTree>
    <p:extLst>
      <p:ext uri="{BB962C8B-B14F-4D97-AF65-F5344CB8AC3E}">
        <p14:creationId xmlns:p14="http://schemas.microsoft.com/office/powerpoint/2010/main" val="99185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320351-9FA2-4A26-885B-BB8F3E490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CD2EFB-78C2-4C6E-A6B9-4ED12FAD5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A picture containing dark, clouds, cloudy, night&#10;&#10;Description automatically generated">
            <a:extLst>
              <a:ext uri="{FF2B5EF4-FFF2-40B4-BE49-F238E27FC236}">
                <a16:creationId xmlns:a16="http://schemas.microsoft.com/office/drawing/2014/main" id="{ABC6F107-FB1E-EA43-8E3C-D84860B74853}"/>
              </a:ext>
            </a:extLst>
          </p:cNvPr>
          <p:cNvPicPr>
            <a:picLocks noChangeAspect="1"/>
          </p:cNvPicPr>
          <p:nvPr/>
        </p:nvPicPr>
        <p:blipFill rotWithShape="1">
          <a:blip r:embed="rId2" cstate="screen">
            <a:alphaModFix amt="60000"/>
            <a:extLst>
              <a:ext uri="{28A0092B-C50C-407E-A947-70E740481C1C}">
                <a14:useLocalDpi xmlns:a14="http://schemas.microsoft.com/office/drawing/2010/main"/>
              </a:ext>
            </a:extLst>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FB4BF3A7-B78B-2C44-86B7-EC4331B130AD}"/>
              </a:ext>
            </a:extLst>
          </p:cNvPr>
          <p:cNvSpPr>
            <a:spLocks noGrp="1"/>
          </p:cNvSpPr>
          <p:nvPr>
            <p:ph type="title"/>
          </p:nvPr>
        </p:nvSpPr>
        <p:spPr>
          <a:xfrm>
            <a:off x="841248" y="600427"/>
            <a:ext cx="9875520" cy="3299902"/>
          </a:xfrm>
        </p:spPr>
        <p:txBody>
          <a:bodyPr vert="horz" lIns="91440" tIns="45720" rIns="91440" bIns="45720" rtlCol="0" anchor="b">
            <a:normAutofit/>
          </a:bodyPr>
          <a:lstStyle/>
          <a:p>
            <a:r>
              <a:rPr lang="en-US" sz="8200" dirty="0">
                <a:solidFill>
                  <a:srgbClr val="FFFFFF"/>
                </a:solidFill>
              </a:rPr>
              <a:t>Implementing Learning Analytics</a:t>
            </a:r>
          </a:p>
        </p:txBody>
      </p:sp>
      <p:sp>
        <p:nvSpPr>
          <p:cNvPr id="3" name="Content Placeholder 2">
            <a:extLst>
              <a:ext uri="{FF2B5EF4-FFF2-40B4-BE49-F238E27FC236}">
                <a16:creationId xmlns:a16="http://schemas.microsoft.com/office/drawing/2014/main" id="{BBFF4450-9754-4945-8271-5BE8F7F82E80}"/>
              </a:ext>
            </a:extLst>
          </p:cNvPr>
          <p:cNvSpPr>
            <a:spLocks noGrp="1"/>
          </p:cNvSpPr>
          <p:nvPr>
            <p:ph idx="1"/>
          </p:nvPr>
        </p:nvSpPr>
        <p:spPr>
          <a:xfrm>
            <a:off x="859536" y="4072045"/>
            <a:ext cx="9875520" cy="1414355"/>
          </a:xfrm>
        </p:spPr>
        <p:txBody>
          <a:bodyPr vert="horz" lIns="91440" tIns="45720" rIns="91440" bIns="45720" rtlCol="0">
            <a:normAutofit/>
          </a:bodyPr>
          <a:lstStyle/>
          <a:p>
            <a:pPr marL="0" indent="0">
              <a:buNone/>
            </a:pPr>
            <a:r>
              <a:rPr lang="en-US" sz="2400" dirty="0">
                <a:solidFill>
                  <a:srgbClr val="FFFFFF"/>
                </a:solidFill>
              </a:rPr>
              <a:t>The NTU Student Dashboard</a:t>
            </a:r>
          </a:p>
        </p:txBody>
      </p:sp>
    </p:spTree>
    <p:extLst>
      <p:ext uri="{BB962C8B-B14F-4D97-AF65-F5344CB8AC3E}">
        <p14:creationId xmlns:p14="http://schemas.microsoft.com/office/powerpoint/2010/main" val="2950773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dark, clouds, cloudy, night&#10;&#10;Description automatically generated">
            <a:extLst>
              <a:ext uri="{FF2B5EF4-FFF2-40B4-BE49-F238E27FC236}">
                <a16:creationId xmlns:a16="http://schemas.microsoft.com/office/drawing/2014/main" id="{ABC6F107-FB1E-EA43-8E3C-D84860B74853}"/>
              </a:ext>
            </a:extLst>
          </p:cNvPr>
          <p:cNvPicPr>
            <a:picLocks noChangeAspect="1"/>
          </p:cNvPicPr>
          <p:nvPr/>
        </p:nvPicPr>
        <p:blipFill rotWithShape="1">
          <a:blip r:embed="rId2" cstate="screen">
            <a:alphaModFix amt="35000"/>
            <a:extLst>
              <a:ext uri="{28A0092B-C50C-407E-A947-70E740481C1C}">
                <a14:useLocalDpi xmlns:a14="http://schemas.microsoft.com/office/drawing/2010/main"/>
              </a:ext>
            </a:extLst>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FB4BF3A7-B78B-2C44-86B7-EC4331B130AD}"/>
              </a:ext>
            </a:extLst>
          </p:cNvPr>
          <p:cNvSpPr>
            <a:spLocks noGrp="1"/>
          </p:cNvSpPr>
          <p:nvPr>
            <p:ph type="title"/>
          </p:nvPr>
        </p:nvSpPr>
        <p:spPr>
          <a:xfrm>
            <a:off x="838201" y="1065862"/>
            <a:ext cx="3313164" cy="4726276"/>
          </a:xfrm>
        </p:spPr>
        <p:txBody>
          <a:bodyPr vert="horz" lIns="91440" tIns="45720" rIns="91440" bIns="45720" rtlCol="0">
            <a:normAutofit/>
          </a:bodyPr>
          <a:lstStyle/>
          <a:p>
            <a:pPr algn="r"/>
            <a:r>
              <a:rPr lang="en-US" sz="4000">
                <a:solidFill>
                  <a:srgbClr val="FFFFFF"/>
                </a:solidFill>
              </a:rPr>
              <a:t>Implementing Learning Analytics</a:t>
            </a:r>
          </a:p>
        </p:txBody>
      </p:sp>
      <p:cxnSp>
        <p:nvCxnSpPr>
          <p:cNvPr id="18" name="Straight Connector 17">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BFF4450-9754-4945-8271-5BE8F7F82E80}"/>
              </a:ext>
            </a:extLst>
          </p:cNvPr>
          <p:cNvSpPr>
            <a:spLocks noGrp="1"/>
          </p:cNvSpPr>
          <p:nvPr>
            <p:ph idx="1"/>
          </p:nvPr>
        </p:nvSpPr>
        <p:spPr>
          <a:xfrm>
            <a:off x="5155379" y="1065862"/>
            <a:ext cx="6731820" cy="4726276"/>
          </a:xfrm>
        </p:spPr>
        <p:txBody>
          <a:bodyPr vert="horz" lIns="91440" tIns="45720" rIns="91440" bIns="45720" rtlCol="0" anchor="ctr">
            <a:normAutofit/>
          </a:bodyPr>
          <a:lstStyle/>
          <a:p>
            <a:pPr marL="0" indent="0">
              <a:buNone/>
            </a:pPr>
            <a:r>
              <a:rPr lang="en-US" sz="2400" b="1" dirty="0">
                <a:solidFill>
                  <a:schemeClr val="accent4">
                    <a:lumMod val="40000"/>
                    <a:lumOff val="60000"/>
                  </a:schemeClr>
                </a:solidFill>
              </a:rPr>
              <a:t>Improve student success</a:t>
            </a:r>
          </a:p>
          <a:p>
            <a:pPr marL="0" indent="0">
              <a:buNone/>
            </a:pPr>
            <a:r>
              <a:rPr lang="en-US" sz="2400" b="1" dirty="0">
                <a:solidFill>
                  <a:schemeClr val="accent4">
                    <a:lumMod val="40000"/>
                    <a:lumOff val="60000"/>
                  </a:schemeClr>
                </a:solidFill>
              </a:rPr>
              <a:t>Improve success for most disadvantaged students</a:t>
            </a:r>
          </a:p>
          <a:p>
            <a:pPr marL="0" indent="0">
              <a:buNone/>
            </a:pPr>
            <a:endParaRPr lang="en-US" sz="2000" dirty="0">
              <a:solidFill>
                <a:srgbClr val="FFFFFF"/>
              </a:solidFill>
            </a:endParaRPr>
          </a:p>
          <a:p>
            <a:pPr marL="0" indent="0">
              <a:buNone/>
            </a:pPr>
            <a:r>
              <a:rPr lang="en-US" sz="2000" dirty="0">
                <a:solidFill>
                  <a:srgbClr val="FFFFFF"/>
                </a:solidFill>
              </a:rPr>
              <a:t>The NTU Student Dashboard</a:t>
            </a:r>
          </a:p>
          <a:p>
            <a:pPr marL="0" indent="0">
              <a:buNone/>
            </a:pPr>
            <a:r>
              <a:rPr lang="en-US" sz="2000" dirty="0">
                <a:solidFill>
                  <a:srgbClr val="FFFFFF"/>
                </a:solidFill>
              </a:rPr>
              <a:t>Developed by commercial partner Solutionpath</a:t>
            </a:r>
          </a:p>
          <a:p>
            <a:pPr marL="0" indent="0">
              <a:buNone/>
            </a:pPr>
            <a:r>
              <a:rPr lang="en-US" sz="2000" dirty="0">
                <a:solidFill>
                  <a:srgbClr val="FFFFFF"/>
                </a:solidFill>
              </a:rPr>
              <a:t>2012/13 pilot – 2 academic schools</a:t>
            </a:r>
          </a:p>
          <a:p>
            <a:pPr marL="0" indent="0">
              <a:buNone/>
            </a:pPr>
            <a:r>
              <a:rPr lang="en-US" sz="2000" dirty="0">
                <a:solidFill>
                  <a:srgbClr val="FFFFFF"/>
                </a:solidFill>
              </a:rPr>
              <a:t>Full implementation group (2014 – 2018)</a:t>
            </a:r>
          </a:p>
          <a:p>
            <a:pPr marL="0" indent="0">
              <a:buNone/>
            </a:pPr>
            <a:r>
              <a:rPr lang="en-US" sz="2000" dirty="0">
                <a:solidFill>
                  <a:srgbClr val="FFFFFF"/>
                </a:solidFill>
              </a:rPr>
              <a:t>Management group (2018  onwards)</a:t>
            </a:r>
          </a:p>
          <a:p>
            <a:pPr marL="0" indent="0">
              <a:buNone/>
            </a:pPr>
            <a:r>
              <a:rPr lang="en-US" sz="2000" dirty="0">
                <a:solidFill>
                  <a:srgbClr val="FFFFFF"/>
                </a:solidFill>
              </a:rPr>
              <a:t>Student consultation at every stage</a:t>
            </a:r>
          </a:p>
          <a:p>
            <a:pPr marL="0" indent="0">
              <a:buNone/>
            </a:pPr>
            <a:r>
              <a:rPr lang="en-US" sz="2000" dirty="0">
                <a:solidFill>
                  <a:srgbClr val="FFFFFF"/>
                </a:solidFill>
              </a:rPr>
              <a:t>Staff representation from across the institution</a:t>
            </a:r>
          </a:p>
          <a:p>
            <a:pPr marL="0" indent="0">
              <a:buNone/>
            </a:pPr>
            <a:endParaRPr lang="en-US" sz="2000" dirty="0">
              <a:solidFill>
                <a:srgbClr val="FFFFFF"/>
              </a:solidFill>
            </a:endParaRPr>
          </a:p>
        </p:txBody>
      </p:sp>
    </p:spTree>
    <p:extLst>
      <p:ext uri="{BB962C8B-B14F-4D97-AF65-F5344CB8AC3E}">
        <p14:creationId xmlns:p14="http://schemas.microsoft.com/office/powerpoint/2010/main" val="108040157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trees with orange leaves&#10;&#10;Description automatically generated with medium confidence">
            <a:extLst>
              <a:ext uri="{FF2B5EF4-FFF2-40B4-BE49-F238E27FC236}">
                <a16:creationId xmlns:a16="http://schemas.microsoft.com/office/drawing/2014/main" id="{0957259D-B623-FE46-8DED-38A3E279D739}"/>
              </a:ext>
            </a:extLst>
          </p:cNvPr>
          <p:cNvPicPr>
            <a:picLocks noChangeAspect="1"/>
          </p:cNvPicPr>
          <p:nvPr/>
        </p:nvPicPr>
        <p:blipFill rotWithShape="1">
          <a:blip r:embed="rId3" cstate="screen">
            <a:alphaModFix amt="50000"/>
            <a:extLst>
              <a:ext uri="{28A0092B-C50C-407E-A947-70E740481C1C}">
                <a14:useLocalDpi xmlns:a14="http://schemas.microsoft.com/office/drawing/2010/main"/>
              </a:ext>
            </a:extLst>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6B49E6B9-129E-384D-8379-4A5C1C9040B3}"/>
              </a:ext>
            </a:extLst>
          </p:cNvPr>
          <p:cNvSpPr>
            <a:spLocks noGrp="1"/>
          </p:cNvSpPr>
          <p:nvPr>
            <p:ph type="title"/>
          </p:nvPr>
        </p:nvSpPr>
        <p:spPr>
          <a:xfrm>
            <a:off x="1524000" y="348916"/>
            <a:ext cx="9144000" cy="1544375"/>
          </a:xfrm>
        </p:spPr>
        <p:txBody>
          <a:bodyPr vert="horz" lIns="91440" tIns="45720" rIns="91440" bIns="45720" rtlCol="0" anchor="b">
            <a:normAutofit fontScale="90000"/>
          </a:bodyPr>
          <a:lstStyle/>
          <a:p>
            <a:pPr algn="ctr"/>
            <a:r>
              <a:rPr lang="en-US" sz="6000" dirty="0">
                <a:solidFill>
                  <a:srgbClr val="FFFFFF"/>
                </a:solidFill>
              </a:rPr>
              <a:t>Learning Analytics Cycle, </a:t>
            </a:r>
            <a:br>
              <a:rPr lang="en-US" sz="6000" dirty="0">
                <a:solidFill>
                  <a:srgbClr val="FFFFFF"/>
                </a:solidFill>
              </a:rPr>
            </a:br>
            <a:r>
              <a:rPr lang="en-US" sz="6000" dirty="0">
                <a:solidFill>
                  <a:srgbClr val="FFFFFF"/>
                </a:solidFill>
              </a:rPr>
              <a:t>(Clow 2012)</a:t>
            </a:r>
          </a:p>
        </p:txBody>
      </p:sp>
      <p:grpSp>
        <p:nvGrpSpPr>
          <p:cNvPr id="11" name="Group 10">
            <a:extLst>
              <a:ext uri="{FF2B5EF4-FFF2-40B4-BE49-F238E27FC236}">
                <a16:creationId xmlns:a16="http://schemas.microsoft.com/office/drawing/2014/main" id="{9270AEB2-FC19-A547-84B7-3953EF91A898}"/>
              </a:ext>
            </a:extLst>
          </p:cNvPr>
          <p:cNvGrpSpPr/>
          <p:nvPr/>
        </p:nvGrpSpPr>
        <p:grpSpPr>
          <a:xfrm>
            <a:off x="3411209" y="2201779"/>
            <a:ext cx="5143243" cy="4268891"/>
            <a:chOff x="3699967" y="1595380"/>
            <a:chExt cx="3982838" cy="3305755"/>
          </a:xfrm>
        </p:grpSpPr>
        <p:pic>
          <p:nvPicPr>
            <p:cNvPr id="13" name="Picture 12">
              <a:extLst>
                <a:ext uri="{FF2B5EF4-FFF2-40B4-BE49-F238E27FC236}">
                  <a16:creationId xmlns:a16="http://schemas.microsoft.com/office/drawing/2014/main" id="{B953CD0D-6384-0449-BC37-917CA96BDDFD}"/>
                </a:ext>
              </a:extLst>
            </p:cNvPr>
            <p:cNvPicPr>
              <a:picLocks noChangeAspect="1"/>
            </p:cNvPicPr>
            <p:nvPr/>
          </p:nvPicPr>
          <p:blipFill>
            <a:blip r:embed="rId4"/>
            <a:stretch>
              <a:fillRect/>
            </a:stretch>
          </p:blipFill>
          <p:spPr>
            <a:xfrm>
              <a:off x="3699967" y="1595380"/>
              <a:ext cx="3982838" cy="3305755"/>
            </a:xfrm>
            <a:prstGeom prst="rect">
              <a:avLst/>
            </a:prstGeom>
          </p:spPr>
        </p:pic>
        <p:sp>
          <p:nvSpPr>
            <p:cNvPr id="15" name="Right Arrow 14">
              <a:extLst>
                <a:ext uri="{FF2B5EF4-FFF2-40B4-BE49-F238E27FC236}">
                  <a16:creationId xmlns:a16="http://schemas.microsoft.com/office/drawing/2014/main" id="{AC97E54E-0F59-9E49-8086-EEE7A1FFACF5}"/>
                </a:ext>
              </a:extLst>
            </p:cNvPr>
            <p:cNvSpPr/>
            <p:nvPr/>
          </p:nvSpPr>
          <p:spPr>
            <a:xfrm rot="3316296">
              <a:off x="6773281" y="2354619"/>
              <a:ext cx="295244" cy="327546"/>
            </a:xfrm>
            <a:prstGeom prst="rightArrow">
              <a:avLst/>
            </a:prstGeom>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trike="sngStrike"/>
            </a:p>
          </p:txBody>
        </p:sp>
      </p:grpSp>
    </p:spTree>
    <p:extLst>
      <p:ext uri="{BB962C8B-B14F-4D97-AF65-F5344CB8AC3E}">
        <p14:creationId xmlns:p14="http://schemas.microsoft.com/office/powerpoint/2010/main" val="372241842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8D79-7B04-A443-B006-F50745E29D60}"/>
              </a:ext>
            </a:extLst>
          </p:cNvPr>
          <p:cNvSpPr>
            <a:spLocks noGrp="1"/>
          </p:cNvSpPr>
          <p:nvPr>
            <p:ph type="title"/>
          </p:nvPr>
        </p:nvSpPr>
        <p:spPr>
          <a:xfrm>
            <a:off x="3249548" y="3893"/>
            <a:ext cx="5291285" cy="999436"/>
          </a:xfrm>
        </p:spPr>
        <p:txBody>
          <a:bodyPr>
            <a:normAutofit/>
          </a:bodyPr>
          <a:lstStyle/>
          <a:p>
            <a:r>
              <a:rPr lang="en-GB" sz="4000" dirty="0"/>
              <a:t>NTU Student Dashboard</a:t>
            </a:r>
          </a:p>
        </p:txBody>
      </p:sp>
      <p:pic>
        <p:nvPicPr>
          <p:cNvPr id="6" name="Picture 5">
            <a:extLst>
              <a:ext uri="{FF2B5EF4-FFF2-40B4-BE49-F238E27FC236}">
                <a16:creationId xmlns:a16="http://schemas.microsoft.com/office/drawing/2014/main" id="{D1FBA898-9F69-1440-BCD2-DF59A7E02094}"/>
              </a:ext>
            </a:extLst>
          </p:cNvPr>
          <p:cNvPicPr/>
          <p:nvPr/>
        </p:nvPicPr>
        <p:blipFill>
          <a:blip r:embed="rId3" cstate="screen">
            <a:extLst>
              <a:ext uri="{28A0092B-C50C-407E-A947-70E740481C1C}">
                <a14:useLocalDpi xmlns:a14="http://schemas.microsoft.com/office/drawing/2010/main"/>
              </a:ext>
            </a:extLst>
          </a:blip>
          <a:stretch>
            <a:fillRect/>
          </a:stretch>
        </p:blipFill>
        <p:spPr>
          <a:xfrm>
            <a:off x="3022536" y="6255448"/>
            <a:ext cx="454025" cy="447675"/>
          </a:xfrm>
          <a:prstGeom prst="rect">
            <a:avLst/>
          </a:prstGeom>
        </p:spPr>
      </p:pic>
      <p:pic>
        <p:nvPicPr>
          <p:cNvPr id="7" name="Picture 6">
            <a:extLst>
              <a:ext uri="{FF2B5EF4-FFF2-40B4-BE49-F238E27FC236}">
                <a16:creationId xmlns:a16="http://schemas.microsoft.com/office/drawing/2014/main" id="{ABEFD19D-D5BD-1147-B55A-5B41421CBB9D}"/>
              </a:ext>
            </a:extLst>
          </p:cNvPr>
          <p:cNvPicPr/>
          <p:nvPr/>
        </p:nvPicPr>
        <p:blipFill>
          <a:blip r:embed="rId4" cstate="screen">
            <a:extLst>
              <a:ext uri="{28A0092B-C50C-407E-A947-70E740481C1C}">
                <a14:useLocalDpi xmlns:a14="http://schemas.microsoft.com/office/drawing/2010/main"/>
              </a:ext>
            </a:extLst>
          </a:blip>
          <a:stretch>
            <a:fillRect/>
          </a:stretch>
        </p:blipFill>
        <p:spPr>
          <a:xfrm>
            <a:off x="5065613" y="6231896"/>
            <a:ext cx="490220" cy="471805"/>
          </a:xfrm>
          <a:prstGeom prst="rect">
            <a:avLst/>
          </a:prstGeom>
        </p:spPr>
      </p:pic>
      <p:pic>
        <p:nvPicPr>
          <p:cNvPr id="8" name="Picture 7">
            <a:extLst>
              <a:ext uri="{FF2B5EF4-FFF2-40B4-BE49-F238E27FC236}">
                <a16:creationId xmlns:a16="http://schemas.microsoft.com/office/drawing/2014/main" id="{F8B2F7B5-76A8-5C46-ADDA-F3004A44ACF7}"/>
              </a:ext>
            </a:extLst>
          </p:cNvPr>
          <p:cNvPicPr/>
          <p:nvPr/>
        </p:nvPicPr>
        <p:blipFill>
          <a:blip r:embed="rId5" cstate="screen">
            <a:extLst>
              <a:ext uri="{28A0092B-C50C-407E-A947-70E740481C1C}">
                <a14:useLocalDpi xmlns:a14="http://schemas.microsoft.com/office/drawing/2010/main"/>
              </a:ext>
            </a:extLst>
          </a:blip>
          <a:stretch>
            <a:fillRect/>
          </a:stretch>
        </p:blipFill>
        <p:spPr>
          <a:xfrm>
            <a:off x="4564641" y="6244197"/>
            <a:ext cx="462915" cy="471805"/>
          </a:xfrm>
          <a:prstGeom prst="rect">
            <a:avLst/>
          </a:prstGeom>
        </p:spPr>
      </p:pic>
      <p:pic>
        <p:nvPicPr>
          <p:cNvPr id="9" name="Picture 8">
            <a:extLst>
              <a:ext uri="{FF2B5EF4-FFF2-40B4-BE49-F238E27FC236}">
                <a16:creationId xmlns:a16="http://schemas.microsoft.com/office/drawing/2014/main" id="{5F2A4C14-8721-1F4E-89C4-9B745BE0B53C}"/>
              </a:ext>
            </a:extLst>
          </p:cNvPr>
          <p:cNvPicPr/>
          <p:nvPr/>
        </p:nvPicPr>
        <p:blipFill>
          <a:blip r:embed="rId6" cstate="screen">
            <a:extLst>
              <a:ext uri="{28A0092B-C50C-407E-A947-70E740481C1C}">
                <a14:useLocalDpi xmlns:a14="http://schemas.microsoft.com/office/drawing/2010/main"/>
              </a:ext>
            </a:extLst>
          </a:blip>
          <a:stretch>
            <a:fillRect/>
          </a:stretch>
        </p:blipFill>
        <p:spPr>
          <a:xfrm>
            <a:off x="4074101" y="6255448"/>
            <a:ext cx="439420" cy="447675"/>
          </a:xfrm>
          <a:prstGeom prst="rect">
            <a:avLst/>
          </a:prstGeom>
        </p:spPr>
      </p:pic>
      <p:pic>
        <p:nvPicPr>
          <p:cNvPr id="10" name="Picture 9">
            <a:extLst>
              <a:ext uri="{FF2B5EF4-FFF2-40B4-BE49-F238E27FC236}">
                <a16:creationId xmlns:a16="http://schemas.microsoft.com/office/drawing/2014/main" id="{B6E074EE-F622-8C4B-AEF7-04FCC9CA72ED}"/>
              </a:ext>
            </a:extLst>
          </p:cNvPr>
          <p:cNvPicPr/>
          <p:nvPr/>
        </p:nvPicPr>
        <p:blipFill>
          <a:blip r:embed="rId7" cstate="screen">
            <a:extLst>
              <a:ext uri="{28A0092B-C50C-407E-A947-70E740481C1C}">
                <a14:useLocalDpi xmlns:a14="http://schemas.microsoft.com/office/drawing/2010/main"/>
              </a:ext>
            </a:extLst>
          </a:blip>
          <a:stretch>
            <a:fillRect/>
          </a:stretch>
        </p:blipFill>
        <p:spPr>
          <a:xfrm>
            <a:off x="3527681" y="6267057"/>
            <a:ext cx="495300" cy="448945"/>
          </a:xfrm>
          <a:prstGeom prst="rect">
            <a:avLst/>
          </a:prstGeom>
        </p:spPr>
      </p:pic>
      <p:sp>
        <p:nvSpPr>
          <p:cNvPr id="11" name="TextBox 10">
            <a:extLst>
              <a:ext uri="{FF2B5EF4-FFF2-40B4-BE49-F238E27FC236}">
                <a16:creationId xmlns:a16="http://schemas.microsoft.com/office/drawing/2014/main" id="{2B9A9678-6F72-5948-8034-CD9914D68DC8}"/>
              </a:ext>
            </a:extLst>
          </p:cNvPr>
          <p:cNvSpPr txBox="1"/>
          <p:nvPr/>
        </p:nvSpPr>
        <p:spPr>
          <a:xfrm>
            <a:off x="9410425" y="576837"/>
            <a:ext cx="2735772" cy="6001643"/>
          </a:xfrm>
          <a:prstGeom prst="rect">
            <a:avLst/>
          </a:prstGeom>
          <a:noFill/>
        </p:spPr>
        <p:txBody>
          <a:bodyPr wrap="square" rtlCol="0">
            <a:spAutoFit/>
          </a:bodyPr>
          <a:lstStyle/>
          <a:p>
            <a:pPr algn="ctr"/>
            <a:r>
              <a:rPr lang="en-GB" sz="2400" b="1" dirty="0">
                <a:solidFill>
                  <a:srgbClr val="E6005B"/>
                </a:solidFill>
              </a:rPr>
              <a:t>Data</a:t>
            </a:r>
          </a:p>
          <a:p>
            <a:pPr algn="ctr"/>
            <a:r>
              <a:rPr lang="en-GB" b="1" dirty="0"/>
              <a:t>Algorithm data sources</a:t>
            </a:r>
          </a:p>
          <a:p>
            <a:pPr marL="285750" indent="-285750">
              <a:buFont typeface="Arial" panose="020B0604020202020204" pitchFamily="34" charset="0"/>
              <a:buChar char="•"/>
            </a:pPr>
            <a:r>
              <a:rPr lang="en-GB" dirty="0"/>
              <a:t>VLE (LMS) log ins</a:t>
            </a:r>
          </a:p>
          <a:p>
            <a:pPr marL="285750" indent="-285750">
              <a:buFont typeface="Arial" panose="020B0604020202020204" pitchFamily="34" charset="0"/>
              <a:buChar char="•"/>
            </a:pPr>
            <a:r>
              <a:rPr lang="en-GB" dirty="0"/>
              <a:t>VLE Learning Room log ins</a:t>
            </a:r>
          </a:p>
          <a:p>
            <a:pPr marL="285750" indent="-285750">
              <a:buFont typeface="Arial" panose="020B0604020202020204" pitchFamily="34" charset="0"/>
              <a:buChar char="•"/>
            </a:pPr>
            <a:r>
              <a:rPr lang="en-GB" dirty="0"/>
              <a:t>Attendance</a:t>
            </a:r>
          </a:p>
          <a:p>
            <a:pPr marL="285750" indent="-285750">
              <a:buFont typeface="Arial" panose="020B0604020202020204" pitchFamily="34" charset="0"/>
              <a:buChar char="•"/>
            </a:pPr>
            <a:r>
              <a:rPr lang="en-GB" dirty="0"/>
              <a:t>Electronic resources</a:t>
            </a:r>
          </a:p>
          <a:p>
            <a:pPr marL="285750" indent="-285750">
              <a:buFont typeface="Arial" panose="020B0604020202020204" pitchFamily="34" charset="0"/>
              <a:buChar char="•"/>
            </a:pPr>
            <a:r>
              <a:rPr lang="en-GB" dirty="0"/>
              <a:t>Online submission</a:t>
            </a:r>
          </a:p>
          <a:p>
            <a:endParaRPr lang="en-GB" dirty="0"/>
          </a:p>
          <a:p>
            <a:r>
              <a:rPr lang="en-GB" b="1" dirty="0"/>
              <a:t>Not used but shown in Dashboard</a:t>
            </a:r>
          </a:p>
          <a:p>
            <a:pPr marL="285750" indent="-285750">
              <a:buFont typeface="Arial" panose="020B0604020202020204" pitchFamily="34" charset="0"/>
              <a:buChar char="•"/>
            </a:pPr>
            <a:r>
              <a:rPr lang="en-GB" dirty="0">
                <a:solidFill>
                  <a:schemeClr val="bg2">
                    <a:lumMod val="50000"/>
                  </a:schemeClr>
                </a:solidFill>
              </a:rPr>
              <a:t>Card swipes</a:t>
            </a:r>
          </a:p>
          <a:p>
            <a:pPr marL="285750" indent="-285750">
              <a:buFont typeface="Arial" panose="020B0604020202020204" pitchFamily="34" charset="0"/>
              <a:buChar char="•"/>
            </a:pPr>
            <a:r>
              <a:rPr lang="en-GB" dirty="0">
                <a:solidFill>
                  <a:schemeClr val="bg2">
                    <a:lumMod val="50000"/>
                  </a:schemeClr>
                </a:solidFill>
              </a:rPr>
              <a:t>Library loans</a:t>
            </a:r>
          </a:p>
          <a:p>
            <a:endParaRPr lang="en-GB" dirty="0"/>
          </a:p>
          <a:p>
            <a:r>
              <a:rPr lang="en-GB" b="1" dirty="0"/>
              <a:t>Asked to be added</a:t>
            </a:r>
          </a:p>
          <a:p>
            <a:pPr marL="285750" indent="-285750">
              <a:buFont typeface="Arial" panose="020B0604020202020204" pitchFamily="34" charset="0"/>
              <a:buChar char="•"/>
            </a:pPr>
            <a:r>
              <a:rPr lang="en-GB" dirty="0">
                <a:solidFill>
                  <a:schemeClr val="bg2">
                    <a:lumMod val="50000"/>
                  </a:schemeClr>
                </a:solidFill>
              </a:rPr>
              <a:t>MS Teams</a:t>
            </a:r>
          </a:p>
          <a:p>
            <a:endParaRPr lang="en-GB" dirty="0"/>
          </a:p>
          <a:p>
            <a:r>
              <a:rPr lang="en-GB" b="1" dirty="0"/>
              <a:t>Contextual information</a:t>
            </a:r>
          </a:p>
          <a:p>
            <a:pPr marL="285750" indent="-285750">
              <a:buFont typeface="Arial" panose="020B0604020202020204" pitchFamily="34" charset="0"/>
              <a:buChar char="•"/>
            </a:pPr>
            <a:r>
              <a:rPr lang="en-GB" dirty="0"/>
              <a:t>Entry qualifications</a:t>
            </a:r>
          </a:p>
          <a:p>
            <a:pPr marL="285750" indent="-285750">
              <a:buFont typeface="Arial" panose="020B0604020202020204" pitchFamily="34" charset="0"/>
              <a:buChar char="•"/>
            </a:pPr>
            <a:endParaRPr lang="en-GB" dirty="0"/>
          </a:p>
          <a:p>
            <a:r>
              <a:rPr lang="en-GB" b="1" dirty="0"/>
              <a:t>Don’t use background data</a:t>
            </a:r>
          </a:p>
        </p:txBody>
      </p:sp>
      <p:sp>
        <p:nvSpPr>
          <p:cNvPr id="12" name="TextBox 11">
            <a:extLst>
              <a:ext uri="{FF2B5EF4-FFF2-40B4-BE49-F238E27FC236}">
                <a16:creationId xmlns:a16="http://schemas.microsoft.com/office/drawing/2014/main" id="{D254AE61-8904-444D-819E-3590A6CC4083}"/>
              </a:ext>
            </a:extLst>
          </p:cNvPr>
          <p:cNvSpPr txBox="1"/>
          <p:nvPr/>
        </p:nvSpPr>
        <p:spPr>
          <a:xfrm>
            <a:off x="4270316" y="4969530"/>
            <a:ext cx="2908709" cy="1015663"/>
          </a:xfrm>
          <a:prstGeom prst="rect">
            <a:avLst/>
          </a:prstGeom>
          <a:noFill/>
        </p:spPr>
        <p:txBody>
          <a:bodyPr wrap="square" rtlCol="0">
            <a:spAutoFit/>
          </a:bodyPr>
          <a:lstStyle/>
          <a:p>
            <a:pPr algn="ctr"/>
            <a:r>
              <a:rPr lang="en-GB" sz="2400" b="1" dirty="0">
                <a:solidFill>
                  <a:srgbClr val="E6005B"/>
                </a:solidFill>
              </a:rPr>
              <a:t>Metrics</a:t>
            </a:r>
            <a:r>
              <a:rPr lang="en-GB" b="1" dirty="0">
                <a:solidFill>
                  <a:srgbClr val="E6005B"/>
                </a:solidFill>
              </a:rPr>
              <a:t> </a:t>
            </a:r>
            <a:br>
              <a:rPr lang="en-GB" b="1" dirty="0">
                <a:solidFill>
                  <a:srgbClr val="E6005B"/>
                </a:solidFill>
              </a:rPr>
            </a:br>
            <a:r>
              <a:rPr lang="en-GB" dirty="0"/>
              <a:t>Algorithm calculates engagement overnight</a:t>
            </a:r>
          </a:p>
        </p:txBody>
      </p:sp>
      <p:sp>
        <p:nvSpPr>
          <p:cNvPr id="13" name="TextBox 12">
            <a:extLst>
              <a:ext uri="{FF2B5EF4-FFF2-40B4-BE49-F238E27FC236}">
                <a16:creationId xmlns:a16="http://schemas.microsoft.com/office/drawing/2014/main" id="{E4646955-3879-1D45-8DC0-93480095EBC1}"/>
              </a:ext>
            </a:extLst>
          </p:cNvPr>
          <p:cNvSpPr txBox="1"/>
          <p:nvPr/>
        </p:nvSpPr>
        <p:spPr>
          <a:xfrm>
            <a:off x="5744401" y="6292815"/>
            <a:ext cx="3263970" cy="369332"/>
          </a:xfrm>
          <a:prstGeom prst="rect">
            <a:avLst/>
          </a:prstGeom>
          <a:noFill/>
        </p:spPr>
        <p:txBody>
          <a:bodyPr wrap="none" rtlCol="0">
            <a:spAutoFit/>
          </a:bodyPr>
          <a:lstStyle/>
          <a:p>
            <a:r>
              <a:rPr lang="en-GB"/>
              <a:t>Generates no-engagement alerts</a:t>
            </a:r>
          </a:p>
        </p:txBody>
      </p:sp>
      <p:sp>
        <p:nvSpPr>
          <p:cNvPr id="14" name="TextBox 13">
            <a:extLst>
              <a:ext uri="{FF2B5EF4-FFF2-40B4-BE49-F238E27FC236}">
                <a16:creationId xmlns:a16="http://schemas.microsoft.com/office/drawing/2014/main" id="{70E807ED-C664-104A-BB5B-7730F2F698F4}"/>
              </a:ext>
            </a:extLst>
          </p:cNvPr>
          <p:cNvSpPr txBox="1"/>
          <p:nvPr/>
        </p:nvSpPr>
        <p:spPr>
          <a:xfrm>
            <a:off x="326430" y="1754843"/>
            <a:ext cx="3150131" cy="3785652"/>
          </a:xfrm>
          <a:prstGeom prst="rect">
            <a:avLst/>
          </a:prstGeom>
          <a:noFill/>
        </p:spPr>
        <p:txBody>
          <a:bodyPr wrap="square" rtlCol="0">
            <a:spAutoFit/>
          </a:bodyPr>
          <a:lstStyle/>
          <a:p>
            <a:endParaRPr lang="en-GB" dirty="0"/>
          </a:p>
          <a:p>
            <a:r>
              <a:rPr lang="en-GB" sz="2400" b="1" dirty="0">
                <a:solidFill>
                  <a:srgbClr val="E6005B"/>
                </a:solidFill>
              </a:rPr>
              <a:t>Intervention</a:t>
            </a:r>
            <a:endParaRPr lang="en-GB" b="1" dirty="0">
              <a:solidFill>
                <a:srgbClr val="E6005B"/>
              </a:solidFill>
            </a:endParaRPr>
          </a:p>
          <a:p>
            <a:r>
              <a:rPr lang="en-GB" b="1" dirty="0"/>
              <a:t>1 Data in Dashboard</a:t>
            </a:r>
          </a:p>
          <a:p>
            <a:r>
              <a:rPr lang="en-GB" dirty="0"/>
              <a:t>Students can see own data</a:t>
            </a:r>
          </a:p>
          <a:p>
            <a:r>
              <a:rPr lang="en-GB" dirty="0"/>
              <a:t>Use in tutorial conversations</a:t>
            </a:r>
          </a:p>
          <a:p>
            <a:endParaRPr lang="en-GB" dirty="0"/>
          </a:p>
          <a:p>
            <a:r>
              <a:rPr lang="en-GB" b="1" dirty="0"/>
              <a:t>2 No-engagement alerts</a:t>
            </a:r>
          </a:p>
          <a:p>
            <a:endParaRPr lang="en-GB" dirty="0"/>
          </a:p>
          <a:p>
            <a:r>
              <a:rPr lang="en-GB" b="1" dirty="0"/>
              <a:t>3. Organised campaigns</a:t>
            </a:r>
          </a:p>
          <a:p>
            <a:endParaRPr lang="en-GB" dirty="0"/>
          </a:p>
          <a:p>
            <a:r>
              <a:rPr lang="en-GB" b="1" dirty="0">
                <a:solidFill>
                  <a:schemeClr val="bg2">
                    <a:lumMod val="50000"/>
                  </a:schemeClr>
                </a:solidFill>
              </a:rPr>
              <a:t>4. Log interventions</a:t>
            </a:r>
          </a:p>
          <a:p>
            <a:r>
              <a:rPr lang="en-GB" dirty="0">
                <a:solidFill>
                  <a:schemeClr val="bg2">
                    <a:lumMod val="50000"/>
                  </a:schemeClr>
                </a:solidFill>
              </a:rPr>
              <a:t>Record</a:t>
            </a:r>
          </a:p>
          <a:p>
            <a:endParaRPr lang="en-GB" dirty="0"/>
          </a:p>
        </p:txBody>
      </p:sp>
      <p:cxnSp>
        <p:nvCxnSpPr>
          <p:cNvPr id="16" name="Straight Connector 15">
            <a:extLst>
              <a:ext uri="{FF2B5EF4-FFF2-40B4-BE49-F238E27FC236}">
                <a16:creationId xmlns:a16="http://schemas.microsoft.com/office/drawing/2014/main" id="{1739CC0B-79BE-6B4A-A439-1F97A04608DF}"/>
              </a:ext>
            </a:extLst>
          </p:cNvPr>
          <p:cNvCxnSpPr>
            <a:cxnSpLocks/>
          </p:cNvCxnSpPr>
          <p:nvPr/>
        </p:nvCxnSpPr>
        <p:spPr>
          <a:xfrm flipH="1">
            <a:off x="878522" y="-294246"/>
            <a:ext cx="9010476" cy="77110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BDAE63B-2161-1943-823A-B0110E14D491}"/>
              </a:ext>
            </a:extLst>
          </p:cNvPr>
          <p:cNvCxnSpPr>
            <a:cxnSpLocks/>
          </p:cNvCxnSpPr>
          <p:nvPr/>
        </p:nvCxnSpPr>
        <p:spPr>
          <a:xfrm>
            <a:off x="1855967" y="-109580"/>
            <a:ext cx="8686800" cy="7434077"/>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D35DC9C-4703-7946-807C-02F96DD5DB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99967" y="1595380"/>
            <a:ext cx="3982838" cy="3305755"/>
          </a:xfrm>
          <a:prstGeom prst="rect">
            <a:avLst/>
          </a:prstGeom>
        </p:spPr>
      </p:pic>
      <p:sp>
        <p:nvSpPr>
          <p:cNvPr id="5" name="Right Arrow 4">
            <a:extLst>
              <a:ext uri="{FF2B5EF4-FFF2-40B4-BE49-F238E27FC236}">
                <a16:creationId xmlns:a16="http://schemas.microsoft.com/office/drawing/2014/main" id="{3EDB1B9C-0E61-DC48-9EC7-7BF1DEBE034B}"/>
              </a:ext>
            </a:extLst>
          </p:cNvPr>
          <p:cNvSpPr/>
          <p:nvPr/>
        </p:nvSpPr>
        <p:spPr>
          <a:xfrm rot="3316296">
            <a:off x="6773281" y="2354619"/>
            <a:ext cx="295244" cy="327546"/>
          </a:xfrm>
          <a:prstGeom prst="rightArrow">
            <a:avLst/>
          </a:prstGeom>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trike="sngStrike"/>
          </a:p>
        </p:txBody>
      </p:sp>
    </p:spTree>
    <p:extLst>
      <p:ext uri="{BB962C8B-B14F-4D97-AF65-F5344CB8AC3E}">
        <p14:creationId xmlns:p14="http://schemas.microsoft.com/office/powerpoint/2010/main" val="123032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2765" y="615452"/>
            <a:ext cx="10766469" cy="5627096"/>
          </a:xfrm>
          <a:prstGeom prst="rect">
            <a:avLst/>
          </a:prstGeom>
        </p:spPr>
      </p:pic>
    </p:spTree>
    <p:extLst>
      <p:ext uri="{BB962C8B-B14F-4D97-AF65-F5344CB8AC3E}">
        <p14:creationId xmlns:p14="http://schemas.microsoft.com/office/powerpoint/2010/main" val="842774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37659" y="225274"/>
            <a:ext cx="9516681" cy="6407451"/>
          </a:xfrm>
          <a:prstGeom prst="rect">
            <a:avLst/>
          </a:prstGeom>
        </p:spPr>
      </p:pic>
    </p:spTree>
    <p:extLst>
      <p:ext uri="{BB962C8B-B14F-4D97-AF65-F5344CB8AC3E}">
        <p14:creationId xmlns:p14="http://schemas.microsoft.com/office/powerpoint/2010/main" val="1139371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7" descr="Graphical user interface&#10;&#10;Description automatically generated">
            <a:extLst>
              <a:ext uri="{FF2B5EF4-FFF2-40B4-BE49-F238E27FC236}">
                <a16:creationId xmlns:a16="http://schemas.microsoft.com/office/drawing/2014/main" id="{89EFCF91-CEAB-44ED-A794-C8ABEE2E97A9}"/>
              </a:ext>
            </a:extLst>
          </p:cNvPr>
          <p:cNvPicPr>
            <a:picLocks noChangeAspect="1"/>
          </p:cNvPicPr>
          <p:nvPr/>
        </p:nvPicPr>
        <p:blipFill>
          <a:blip r:embed="rId2"/>
          <a:stretch>
            <a:fillRect/>
          </a:stretch>
        </p:blipFill>
        <p:spPr>
          <a:xfrm>
            <a:off x="1539904" y="0"/>
            <a:ext cx="9678630" cy="6858000"/>
          </a:xfrm>
          <a:prstGeom prst="rect">
            <a:avLst/>
          </a:prstGeom>
        </p:spPr>
      </p:pic>
      <p:pic>
        <p:nvPicPr>
          <p:cNvPr id="7" name="Picture 6">
            <a:extLst>
              <a:ext uri="{FF2B5EF4-FFF2-40B4-BE49-F238E27FC236}">
                <a16:creationId xmlns:a16="http://schemas.microsoft.com/office/drawing/2014/main" id="{C7879648-B924-3548-8BD5-17B51BF16341}"/>
              </a:ext>
            </a:extLst>
          </p:cNvPr>
          <p:cNvPicPr/>
          <p:nvPr/>
        </p:nvPicPr>
        <p:blipFill>
          <a:blip r:embed="rId3" cstate="screen">
            <a:extLst>
              <a:ext uri="{28A0092B-C50C-407E-A947-70E740481C1C}">
                <a14:useLocalDpi xmlns:a14="http://schemas.microsoft.com/office/drawing/2010/main"/>
              </a:ext>
            </a:extLst>
          </a:blip>
          <a:stretch>
            <a:fillRect/>
          </a:stretch>
        </p:blipFill>
        <p:spPr>
          <a:xfrm>
            <a:off x="11473250" y="48130"/>
            <a:ext cx="454025" cy="447675"/>
          </a:xfrm>
          <a:prstGeom prst="rect">
            <a:avLst/>
          </a:prstGeom>
        </p:spPr>
      </p:pic>
      <p:pic>
        <p:nvPicPr>
          <p:cNvPr id="10" name="Picture 9">
            <a:extLst>
              <a:ext uri="{FF2B5EF4-FFF2-40B4-BE49-F238E27FC236}">
                <a16:creationId xmlns:a16="http://schemas.microsoft.com/office/drawing/2014/main" id="{9CE9A566-F4B6-B54C-AE6C-BA548EBF6E33}"/>
              </a:ext>
            </a:extLst>
          </p:cNvPr>
          <p:cNvPicPr/>
          <p:nvPr/>
        </p:nvPicPr>
        <p:blipFill>
          <a:blip r:embed="rId4" cstate="screen">
            <a:extLst>
              <a:ext uri="{28A0092B-C50C-407E-A947-70E740481C1C}">
                <a14:useLocalDpi xmlns:a14="http://schemas.microsoft.com/office/drawing/2010/main"/>
              </a:ext>
            </a:extLst>
          </a:blip>
          <a:stretch>
            <a:fillRect/>
          </a:stretch>
        </p:blipFill>
        <p:spPr>
          <a:xfrm>
            <a:off x="11455152" y="2162845"/>
            <a:ext cx="490220" cy="471805"/>
          </a:xfrm>
          <a:prstGeom prst="rect">
            <a:avLst/>
          </a:prstGeom>
        </p:spPr>
      </p:pic>
      <p:pic>
        <p:nvPicPr>
          <p:cNvPr id="11" name="Picture 10">
            <a:extLst>
              <a:ext uri="{FF2B5EF4-FFF2-40B4-BE49-F238E27FC236}">
                <a16:creationId xmlns:a16="http://schemas.microsoft.com/office/drawing/2014/main" id="{A8DF737B-2270-F941-A866-B1024522476D}"/>
              </a:ext>
            </a:extLst>
          </p:cNvPr>
          <p:cNvPicPr/>
          <p:nvPr/>
        </p:nvPicPr>
        <p:blipFill>
          <a:blip r:embed="rId5" cstate="screen">
            <a:extLst>
              <a:ext uri="{28A0092B-C50C-407E-A947-70E740481C1C}">
                <a14:useLocalDpi xmlns:a14="http://schemas.microsoft.com/office/drawing/2010/main"/>
              </a:ext>
            </a:extLst>
          </a:blip>
          <a:stretch>
            <a:fillRect/>
          </a:stretch>
        </p:blipFill>
        <p:spPr>
          <a:xfrm>
            <a:off x="11468805" y="1616387"/>
            <a:ext cx="462915" cy="471805"/>
          </a:xfrm>
          <a:prstGeom prst="rect">
            <a:avLst/>
          </a:prstGeom>
        </p:spPr>
      </p:pic>
      <p:pic>
        <p:nvPicPr>
          <p:cNvPr id="12" name="Picture 11">
            <a:extLst>
              <a:ext uri="{FF2B5EF4-FFF2-40B4-BE49-F238E27FC236}">
                <a16:creationId xmlns:a16="http://schemas.microsoft.com/office/drawing/2014/main" id="{B072E633-9C9B-AC4A-B580-70CD81E6E625}"/>
              </a:ext>
            </a:extLst>
          </p:cNvPr>
          <p:cNvPicPr/>
          <p:nvPr/>
        </p:nvPicPr>
        <p:blipFill>
          <a:blip r:embed="rId6" cstate="screen">
            <a:extLst>
              <a:ext uri="{28A0092B-C50C-407E-A947-70E740481C1C}">
                <a14:useLocalDpi xmlns:a14="http://schemas.microsoft.com/office/drawing/2010/main"/>
              </a:ext>
            </a:extLst>
          </a:blip>
          <a:stretch>
            <a:fillRect/>
          </a:stretch>
        </p:blipFill>
        <p:spPr>
          <a:xfrm>
            <a:off x="11480552" y="1094058"/>
            <a:ext cx="439420" cy="447675"/>
          </a:xfrm>
          <a:prstGeom prst="rect">
            <a:avLst/>
          </a:prstGeom>
        </p:spPr>
      </p:pic>
      <p:pic>
        <p:nvPicPr>
          <p:cNvPr id="13" name="Picture 12">
            <a:extLst>
              <a:ext uri="{FF2B5EF4-FFF2-40B4-BE49-F238E27FC236}">
                <a16:creationId xmlns:a16="http://schemas.microsoft.com/office/drawing/2014/main" id="{3F7DC47A-0743-2B4E-AADC-D05AA6BD7099}"/>
              </a:ext>
            </a:extLst>
          </p:cNvPr>
          <p:cNvPicPr/>
          <p:nvPr/>
        </p:nvPicPr>
        <p:blipFill>
          <a:blip r:embed="rId7" cstate="screen">
            <a:extLst>
              <a:ext uri="{28A0092B-C50C-407E-A947-70E740481C1C}">
                <a14:useLocalDpi xmlns:a14="http://schemas.microsoft.com/office/drawing/2010/main"/>
              </a:ext>
            </a:extLst>
          </a:blip>
          <a:stretch>
            <a:fillRect/>
          </a:stretch>
        </p:blipFill>
        <p:spPr>
          <a:xfrm>
            <a:off x="11452612" y="570459"/>
            <a:ext cx="495300" cy="448945"/>
          </a:xfrm>
          <a:prstGeom prst="rect">
            <a:avLst/>
          </a:prstGeom>
        </p:spPr>
      </p:pic>
      <p:sp>
        <p:nvSpPr>
          <p:cNvPr id="2" name="TextBox 1">
            <a:extLst>
              <a:ext uri="{FF2B5EF4-FFF2-40B4-BE49-F238E27FC236}">
                <a16:creationId xmlns:a16="http://schemas.microsoft.com/office/drawing/2014/main" id="{2D2172A3-FB91-B34E-8FC6-6603109790C4}"/>
              </a:ext>
            </a:extLst>
          </p:cNvPr>
          <p:cNvSpPr txBox="1"/>
          <p:nvPr/>
        </p:nvSpPr>
        <p:spPr>
          <a:xfrm>
            <a:off x="62364" y="5790668"/>
            <a:ext cx="1405834" cy="646331"/>
          </a:xfrm>
          <a:prstGeom prst="rect">
            <a:avLst/>
          </a:prstGeom>
          <a:noFill/>
        </p:spPr>
        <p:txBody>
          <a:bodyPr wrap="none" rtlCol="0">
            <a:spAutoFit/>
          </a:bodyPr>
          <a:lstStyle/>
          <a:p>
            <a:r>
              <a:rPr lang="en-GB" dirty="0"/>
              <a:t>Engagement </a:t>
            </a:r>
          </a:p>
          <a:p>
            <a:r>
              <a:rPr lang="en-GB" dirty="0"/>
              <a:t>bar chart</a:t>
            </a:r>
          </a:p>
        </p:txBody>
      </p:sp>
      <p:sp>
        <p:nvSpPr>
          <p:cNvPr id="3" name="TextBox 2">
            <a:extLst>
              <a:ext uri="{FF2B5EF4-FFF2-40B4-BE49-F238E27FC236}">
                <a16:creationId xmlns:a16="http://schemas.microsoft.com/office/drawing/2014/main" id="{F1284698-7541-6D40-812C-2B1BC220DE82}"/>
              </a:ext>
            </a:extLst>
          </p:cNvPr>
          <p:cNvSpPr txBox="1"/>
          <p:nvPr/>
        </p:nvSpPr>
        <p:spPr>
          <a:xfrm>
            <a:off x="0" y="1718801"/>
            <a:ext cx="1537600" cy="923330"/>
          </a:xfrm>
          <a:prstGeom prst="rect">
            <a:avLst/>
          </a:prstGeom>
          <a:noFill/>
        </p:spPr>
        <p:txBody>
          <a:bodyPr wrap="none" rtlCol="0">
            <a:spAutoFit/>
          </a:bodyPr>
          <a:lstStyle/>
          <a:p>
            <a:r>
              <a:rPr lang="en-GB" dirty="0"/>
              <a:t>Time period = </a:t>
            </a:r>
          </a:p>
          <a:p>
            <a:r>
              <a:rPr lang="en-GB" dirty="0"/>
              <a:t>since start </a:t>
            </a:r>
          </a:p>
          <a:p>
            <a:r>
              <a:rPr lang="en-GB" dirty="0"/>
              <a:t>of term</a:t>
            </a:r>
          </a:p>
        </p:txBody>
      </p:sp>
      <p:sp>
        <p:nvSpPr>
          <p:cNvPr id="14" name="TextBox 13">
            <a:extLst>
              <a:ext uri="{FF2B5EF4-FFF2-40B4-BE49-F238E27FC236}">
                <a16:creationId xmlns:a16="http://schemas.microsoft.com/office/drawing/2014/main" id="{1FD68218-101C-B645-BCC6-121794EF56A9}"/>
              </a:ext>
            </a:extLst>
          </p:cNvPr>
          <p:cNvSpPr txBox="1"/>
          <p:nvPr/>
        </p:nvSpPr>
        <p:spPr>
          <a:xfrm>
            <a:off x="10624454" y="4236916"/>
            <a:ext cx="1103187" cy="646331"/>
          </a:xfrm>
          <a:prstGeom prst="rect">
            <a:avLst/>
          </a:prstGeom>
          <a:noFill/>
        </p:spPr>
        <p:txBody>
          <a:bodyPr wrap="none" rtlCol="0">
            <a:spAutoFit/>
          </a:bodyPr>
          <a:lstStyle/>
          <a:p>
            <a:r>
              <a:rPr lang="en-GB" dirty="0"/>
              <a:t>Individual</a:t>
            </a:r>
          </a:p>
          <a:p>
            <a:r>
              <a:rPr lang="en-GB" dirty="0"/>
              <a:t>student</a:t>
            </a:r>
          </a:p>
        </p:txBody>
      </p:sp>
      <p:sp>
        <p:nvSpPr>
          <p:cNvPr id="15" name="TextBox 14">
            <a:extLst>
              <a:ext uri="{FF2B5EF4-FFF2-40B4-BE49-F238E27FC236}">
                <a16:creationId xmlns:a16="http://schemas.microsoft.com/office/drawing/2014/main" id="{686DEFBB-F098-314E-A53A-5A25B9AEEFA6}"/>
              </a:ext>
            </a:extLst>
          </p:cNvPr>
          <p:cNvSpPr txBox="1"/>
          <p:nvPr/>
        </p:nvSpPr>
        <p:spPr>
          <a:xfrm>
            <a:off x="10810339" y="3193341"/>
            <a:ext cx="917302" cy="646331"/>
          </a:xfrm>
          <a:prstGeom prst="rect">
            <a:avLst/>
          </a:prstGeom>
          <a:noFill/>
        </p:spPr>
        <p:txBody>
          <a:bodyPr wrap="none" rtlCol="0">
            <a:spAutoFit/>
          </a:bodyPr>
          <a:lstStyle/>
          <a:p>
            <a:r>
              <a:rPr lang="en-GB" dirty="0"/>
              <a:t>Cohort</a:t>
            </a:r>
          </a:p>
          <a:p>
            <a:r>
              <a:rPr lang="en-GB" dirty="0"/>
              <a:t>average</a:t>
            </a:r>
          </a:p>
        </p:txBody>
      </p:sp>
      <p:sp>
        <p:nvSpPr>
          <p:cNvPr id="16" name="TextBox 15">
            <a:extLst>
              <a:ext uri="{FF2B5EF4-FFF2-40B4-BE49-F238E27FC236}">
                <a16:creationId xmlns:a16="http://schemas.microsoft.com/office/drawing/2014/main" id="{0DEC305A-9AE2-0A4E-9DEF-35BF28755929}"/>
              </a:ext>
            </a:extLst>
          </p:cNvPr>
          <p:cNvSpPr txBox="1"/>
          <p:nvPr/>
        </p:nvSpPr>
        <p:spPr>
          <a:xfrm>
            <a:off x="10781070" y="2717146"/>
            <a:ext cx="1024961" cy="369332"/>
          </a:xfrm>
          <a:prstGeom prst="rect">
            <a:avLst/>
          </a:prstGeom>
          <a:noFill/>
        </p:spPr>
        <p:txBody>
          <a:bodyPr wrap="none" rtlCol="0">
            <a:spAutoFit/>
          </a:bodyPr>
          <a:lstStyle/>
          <a:p>
            <a:r>
              <a:rPr lang="en-GB" dirty="0"/>
              <a:t>Top 25% </a:t>
            </a:r>
          </a:p>
        </p:txBody>
      </p:sp>
      <p:sp>
        <p:nvSpPr>
          <p:cNvPr id="17" name="TextBox 16">
            <a:extLst>
              <a:ext uri="{FF2B5EF4-FFF2-40B4-BE49-F238E27FC236}">
                <a16:creationId xmlns:a16="http://schemas.microsoft.com/office/drawing/2014/main" id="{106083F6-764E-BE46-BE91-F91564F8654E}"/>
              </a:ext>
            </a:extLst>
          </p:cNvPr>
          <p:cNvSpPr txBox="1"/>
          <p:nvPr/>
        </p:nvSpPr>
        <p:spPr>
          <a:xfrm>
            <a:off x="54374" y="151280"/>
            <a:ext cx="1336904" cy="369332"/>
          </a:xfrm>
          <a:prstGeom prst="rect">
            <a:avLst/>
          </a:prstGeom>
          <a:noFill/>
        </p:spPr>
        <p:txBody>
          <a:bodyPr wrap="none" rtlCol="0">
            <a:spAutoFit/>
          </a:bodyPr>
          <a:lstStyle/>
          <a:p>
            <a:r>
              <a:rPr lang="en-GB" dirty="0"/>
              <a:t>Student info</a:t>
            </a:r>
          </a:p>
        </p:txBody>
      </p:sp>
      <p:sp>
        <p:nvSpPr>
          <p:cNvPr id="18" name="TextBox 17">
            <a:extLst>
              <a:ext uri="{FF2B5EF4-FFF2-40B4-BE49-F238E27FC236}">
                <a16:creationId xmlns:a16="http://schemas.microsoft.com/office/drawing/2014/main" id="{5CF02489-49DD-8E4D-9ED6-1300AFE035EB}"/>
              </a:ext>
            </a:extLst>
          </p:cNvPr>
          <p:cNvSpPr txBox="1"/>
          <p:nvPr/>
        </p:nvSpPr>
        <p:spPr>
          <a:xfrm>
            <a:off x="10723802" y="5699963"/>
            <a:ext cx="1510798" cy="646331"/>
          </a:xfrm>
          <a:prstGeom prst="rect">
            <a:avLst/>
          </a:prstGeom>
          <a:noFill/>
        </p:spPr>
        <p:txBody>
          <a:bodyPr wrap="none" rtlCol="0">
            <a:spAutoFit/>
          </a:bodyPr>
          <a:lstStyle/>
          <a:p>
            <a:r>
              <a:rPr lang="en-GB" dirty="0"/>
              <a:t>Engagement </a:t>
            </a:r>
          </a:p>
          <a:p>
            <a:r>
              <a:rPr lang="en-GB" dirty="0"/>
              <a:t>Calendar view</a:t>
            </a:r>
          </a:p>
        </p:txBody>
      </p:sp>
      <p:sp>
        <p:nvSpPr>
          <p:cNvPr id="19" name="TextBox 18">
            <a:extLst>
              <a:ext uri="{FF2B5EF4-FFF2-40B4-BE49-F238E27FC236}">
                <a16:creationId xmlns:a16="http://schemas.microsoft.com/office/drawing/2014/main" id="{E98C55EE-D61F-984E-ABEF-662B02113479}"/>
              </a:ext>
            </a:extLst>
          </p:cNvPr>
          <p:cNvSpPr txBox="1"/>
          <p:nvPr/>
        </p:nvSpPr>
        <p:spPr>
          <a:xfrm>
            <a:off x="54374" y="4907786"/>
            <a:ext cx="1171822" cy="646331"/>
          </a:xfrm>
          <a:prstGeom prst="rect">
            <a:avLst/>
          </a:prstGeom>
          <a:noFill/>
        </p:spPr>
        <p:txBody>
          <a:bodyPr wrap="square" rtlCol="0">
            <a:spAutoFit/>
          </a:bodyPr>
          <a:lstStyle/>
          <a:p>
            <a:r>
              <a:rPr lang="en-GB" dirty="0"/>
              <a:t>Automatic alerts</a:t>
            </a:r>
          </a:p>
        </p:txBody>
      </p:sp>
      <p:sp>
        <p:nvSpPr>
          <p:cNvPr id="20" name="TextBox 19">
            <a:extLst>
              <a:ext uri="{FF2B5EF4-FFF2-40B4-BE49-F238E27FC236}">
                <a16:creationId xmlns:a16="http://schemas.microsoft.com/office/drawing/2014/main" id="{E37DEDD4-EBE4-2147-AA8D-4CEFF610E9DB}"/>
              </a:ext>
            </a:extLst>
          </p:cNvPr>
          <p:cNvSpPr txBox="1"/>
          <p:nvPr/>
        </p:nvSpPr>
        <p:spPr>
          <a:xfrm>
            <a:off x="0" y="4277287"/>
            <a:ext cx="1379608" cy="369332"/>
          </a:xfrm>
          <a:prstGeom prst="rect">
            <a:avLst/>
          </a:prstGeom>
          <a:noFill/>
        </p:spPr>
        <p:txBody>
          <a:bodyPr wrap="none" rtlCol="0">
            <a:spAutoFit/>
          </a:bodyPr>
          <a:lstStyle/>
          <a:p>
            <a:r>
              <a:rPr lang="en-GB" dirty="0"/>
              <a:t>Notes added</a:t>
            </a:r>
          </a:p>
        </p:txBody>
      </p:sp>
      <p:cxnSp>
        <p:nvCxnSpPr>
          <p:cNvPr id="24" name="Straight Arrow Connector 23">
            <a:extLst>
              <a:ext uri="{FF2B5EF4-FFF2-40B4-BE49-F238E27FC236}">
                <a16:creationId xmlns:a16="http://schemas.microsoft.com/office/drawing/2014/main" id="{02BC0C22-69E7-4A40-833B-90E1D0E345DB}"/>
              </a:ext>
            </a:extLst>
          </p:cNvPr>
          <p:cNvCxnSpPr>
            <a:stCxn id="19" idx="3"/>
          </p:cNvCxnSpPr>
          <p:nvPr/>
        </p:nvCxnSpPr>
        <p:spPr>
          <a:xfrm flipV="1">
            <a:off x="1226196" y="4883247"/>
            <a:ext cx="2669148" cy="347705"/>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CA40E67-540E-2D49-9A79-135CB0AAD5DE}"/>
              </a:ext>
            </a:extLst>
          </p:cNvPr>
          <p:cNvCxnSpPr>
            <a:stCxn id="19" idx="3"/>
          </p:cNvCxnSpPr>
          <p:nvPr/>
        </p:nvCxnSpPr>
        <p:spPr>
          <a:xfrm flipV="1">
            <a:off x="1226196" y="4883247"/>
            <a:ext cx="5686668" cy="347705"/>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3DDD395-C663-614C-B8E9-F2B82E95F0E2}"/>
              </a:ext>
            </a:extLst>
          </p:cNvPr>
          <p:cNvCxnSpPr>
            <a:stCxn id="20" idx="3"/>
          </p:cNvCxnSpPr>
          <p:nvPr/>
        </p:nvCxnSpPr>
        <p:spPr>
          <a:xfrm flipV="1">
            <a:off x="1379608" y="4005072"/>
            <a:ext cx="2863208" cy="4568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8413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4" descr="A picture containing sky, outdoor, grass, cloudy&#10;&#10;Description automatically generated">
            <a:extLst>
              <a:ext uri="{FF2B5EF4-FFF2-40B4-BE49-F238E27FC236}">
                <a16:creationId xmlns:a16="http://schemas.microsoft.com/office/drawing/2014/main" id="{A02E60E0-C89F-B843-8243-92A7880C0F37}"/>
              </a:ext>
            </a:extLst>
          </p:cNvPr>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20" y="10"/>
            <a:ext cx="12188930" cy="6857990"/>
          </a:xfrm>
          <a:prstGeom prst="rect">
            <a:avLst/>
          </a:prstGeom>
        </p:spPr>
      </p:pic>
      <p:sp>
        <p:nvSpPr>
          <p:cNvPr id="9" name="Title 8">
            <a:extLst>
              <a:ext uri="{FF2B5EF4-FFF2-40B4-BE49-F238E27FC236}">
                <a16:creationId xmlns:a16="http://schemas.microsoft.com/office/drawing/2014/main" id="{B95B0FAE-22B5-7142-BC7C-41902674E8E8}"/>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rgbClr val="FFFFFF"/>
                </a:solidFill>
              </a:rPr>
              <a:t>Ethics</a:t>
            </a:r>
          </a:p>
        </p:txBody>
      </p:sp>
      <p:sp>
        <p:nvSpPr>
          <p:cNvPr id="3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616558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picture containing sky, outdoor, grass, cloudy&#10;&#10;Description automatically generated">
            <a:extLst>
              <a:ext uri="{FF2B5EF4-FFF2-40B4-BE49-F238E27FC236}">
                <a16:creationId xmlns:a16="http://schemas.microsoft.com/office/drawing/2014/main" id="{4F80E9F9-5D83-3C4B-A3AC-535AC4675A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47" y="10"/>
            <a:ext cx="12191999" cy="6857990"/>
          </a:xfrm>
          <a:prstGeom prst="rect">
            <a:avLst/>
          </a:prstGeom>
        </p:spPr>
      </p:pic>
      <p:sp>
        <p:nvSpPr>
          <p:cNvPr id="3" name="Title 2">
            <a:extLst>
              <a:ext uri="{FF2B5EF4-FFF2-40B4-BE49-F238E27FC236}">
                <a16:creationId xmlns:a16="http://schemas.microsoft.com/office/drawing/2014/main" id="{D22BF7F0-3D06-3B46-94B7-89397A52264D}"/>
              </a:ext>
            </a:extLst>
          </p:cNvPr>
          <p:cNvSpPr>
            <a:spLocks noGrp="1"/>
          </p:cNvSpPr>
          <p:nvPr>
            <p:ph type="title"/>
          </p:nvPr>
        </p:nvSpPr>
        <p:spPr>
          <a:xfrm>
            <a:off x="838200" y="4279458"/>
            <a:ext cx="4463005" cy="1325563"/>
          </a:xfrm>
        </p:spPr>
        <p:txBody>
          <a:bodyPr/>
          <a:lstStyle/>
          <a:p>
            <a:r>
              <a:rPr lang="en-GB" dirty="0">
                <a:solidFill>
                  <a:schemeClr val="bg1"/>
                </a:solidFill>
              </a:rPr>
              <a:t>Ethics</a:t>
            </a:r>
          </a:p>
        </p:txBody>
      </p:sp>
      <p:sp>
        <p:nvSpPr>
          <p:cNvPr id="4" name="Content Placeholder 3">
            <a:extLst>
              <a:ext uri="{FF2B5EF4-FFF2-40B4-BE49-F238E27FC236}">
                <a16:creationId xmlns:a16="http://schemas.microsoft.com/office/drawing/2014/main" id="{C26900A5-EA4F-D64E-8F69-0CD0A3D4A678}"/>
              </a:ext>
            </a:extLst>
          </p:cNvPr>
          <p:cNvSpPr>
            <a:spLocks noGrp="1"/>
          </p:cNvSpPr>
          <p:nvPr>
            <p:ph idx="1"/>
          </p:nvPr>
        </p:nvSpPr>
        <p:spPr>
          <a:xfrm>
            <a:off x="5065853" y="2056972"/>
            <a:ext cx="5257800" cy="3255808"/>
          </a:xfrm>
          <a:solidFill>
            <a:schemeClr val="tx1"/>
          </a:solidFill>
        </p:spPr>
        <p:txBody>
          <a:bodyPr>
            <a:normAutofit fontScale="92500" lnSpcReduction="10000"/>
          </a:bodyPr>
          <a:lstStyle/>
          <a:p>
            <a:r>
              <a:rPr lang="en-GB" dirty="0">
                <a:solidFill>
                  <a:schemeClr val="bg1"/>
                </a:solidFill>
              </a:rPr>
              <a:t>Privacy/ legal</a:t>
            </a:r>
          </a:p>
          <a:p>
            <a:r>
              <a:rPr lang="en-GB" dirty="0">
                <a:solidFill>
                  <a:schemeClr val="bg1"/>
                </a:solidFill>
              </a:rPr>
              <a:t>Purpose &amp; consequences</a:t>
            </a:r>
          </a:p>
          <a:p>
            <a:r>
              <a:rPr lang="en-GB" dirty="0">
                <a:solidFill>
                  <a:schemeClr val="bg1"/>
                </a:solidFill>
              </a:rPr>
              <a:t>Not using is an ethical stance</a:t>
            </a:r>
          </a:p>
          <a:p>
            <a:r>
              <a:rPr lang="en-GB" dirty="0">
                <a:solidFill>
                  <a:schemeClr val="bg1"/>
                </a:solidFill>
              </a:rPr>
              <a:t>Sharing data with students</a:t>
            </a:r>
          </a:p>
          <a:p>
            <a:r>
              <a:rPr lang="en-GB" dirty="0">
                <a:solidFill>
                  <a:schemeClr val="bg1"/>
                </a:solidFill>
              </a:rPr>
              <a:t>Better outcomes/ more work?</a:t>
            </a:r>
          </a:p>
          <a:p>
            <a:r>
              <a:rPr lang="en-GB" dirty="0">
                <a:solidFill>
                  <a:schemeClr val="bg1"/>
                </a:solidFill>
              </a:rPr>
              <a:t>Creeping wedge</a:t>
            </a:r>
          </a:p>
          <a:p>
            <a:r>
              <a:rPr lang="en-GB" dirty="0">
                <a:solidFill>
                  <a:schemeClr val="bg1"/>
                </a:solidFill>
              </a:rPr>
              <a:t>Policy &amp; development</a:t>
            </a:r>
          </a:p>
        </p:txBody>
      </p:sp>
    </p:spTree>
    <p:extLst>
      <p:ext uri="{BB962C8B-B14F-4D97-AF65-F5344CB8AC3E}">
        <p14:creationId xmlns:p14="http://schemas.microsoft.com/office/powerpoint/2010/main" val="2570676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picture containing outdoor, sky, nature, clouds&#10;&#10;Description automatically generated">
            <a:extLst>
              <a:ext uri="{FF2B5EF4-FFF2-40B4-BE49-F238E27FC236}">
                <a16:creationId xmlns:a16="http://schemas.microsoft.com/office/drawing/2014/main" id="{C06A0FAE-6771-654F-BA28-31792D366655}"/>
              </a:ext>
            </a:extLst>
          </p:cNvPr>
          <p:cNvPicPr>
            <a:picLocks noGrp="1" noChangeAspect="1"/>
          </p:cNvPicPr>
          <p:nvPr>
            <p:ph idx="1"/>
          </p:nvPr>
        </p:nvPicPr>
        <p:blipFill rotWithShape="1">
          <a:blip r:embed="rId2" cstate="screen">
            <a:alphaModFix amt="50000"/>
            <a:extLst>
              <a:ext uri="{28A0092B-C50C-407E-A947-70E740481C1C}">
                <a14:useLocalDpi xmlns:a14="http://schemas.microsoft.com/office/drawing/2010/main"/>
              </a:ext>
            </a:extLst>
          </a:blip>
          <a:srcRect r="-1" b="-1"/>
          <a:stretch/>
        </p:blipFill>
        <p:spPr>
          <a:xfrm>
            <a:off x="20" y="10"/>
            <a:ext cx="12188930" cy="6857990"/>
          </a:xfrm>
          <a:prstGeom prst="rect">
            <a:avLst/>
          </a:prstGeom>
        </p:spPr>
      </p:pic>
      <p:sp>
        <p:nvSpPr>
          <p:cNvPr id="2" name="Title 1">
            <a:extLst>
              <a:ext uri="{FF2B5EF4-FFF2-40B4-BE49-F238E27FC236}">
                <a16:creationId xmlns:a16="http://schemas.microsoft.com/office/drawing/2014/main" id="{CCAC41F1-C059-DE4E-AE58-FEEF65DC78F4}"/>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rgbClr val="FFFFFF"/>
                </a:solidFill>
              </a:rPr>
              <a:t>Findings from Erasmus+ Projects</a:t>
            </a:r>
          </a:p>
        </p:txBody>
      </p:sp>
      <p:sp>
        <p:nvSpPr>
          <p:cNvPr id="2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04EC74B-C2B0-DD41-BB36-ED8C1CC146D1}"/>
              </a:ext>
            </a:extLst>
          </p:cNvPr>
          <p:cNvSpPr txBox="1"/>
          <p:nvPr/>
        </p:nvSpPr>
        <p:spPr>
          <a:xfrm>
            <a:off x="5185458" y="4774816"/>
            <a:ext cx="1475084" cy="646331"/>
          </a:xfrm>
          <a:prstGeom prst="rect">
            <a:avLst/>
          </a:prstGeom>
          <a:noFill/>
        </p:spPr>
        <p:txBody>
          <a:bodyPr wrap="none" rtlCol="0">
            <a:spAutoFit/>
          </a:bodyPr>
          <a:lstStyle/>
          <a:p>
            <a:r>
              <a:rPr lang="en-GB" dirty="0"/>
              <a:t>ABLE &amp; STELA</a:t>
            </a:r>
          </a:p>
          <a:p>
            <a:r>
              <a:rPr lang="en-GB" dirty="0"/>
              <a:t>OfLA</a:t>
            </a:r>
          </a:p>
        </p:txBody>
      </p:sp>
    </p:spTree>
    <p:extLst>
      <p:ext uri="{BB962C8B-B14F-4D97-AF65-F5344CB8AC3E}">
        <p14:creationId xmlns:p14="http://schemas.microsoft.com/office/powerpoint/2010/main" val="845254789"/>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41F1-C059-DE4E-AE58-FEEF65DC78F4}"/>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kern="1200" dirty="0">
                <a:solidFill>
                  <a:schemeClr val="tx1"/>
                </a:solidFill>
                <a:latin typeface="+mj-lt"/>
                <a:ea typeface="+mj-ea"/>
                <a:cs typeface="+mj-cs"/>
              </a:rPr>
              <a:t>ABLE Project</a:t>
            </a:r>
          </a:p>
        </p:txBody>
      </p:sp>
      <p:sp>
        <p:nvSpPr>
          <p:cNvPr id="3" name="TextBox 2">
            <a:extLst>
              <a:ext uri="{FF2B5EF4-FFF2-40B4-BE49-F238E27FC236}">
                <a16:creationId xmlns:a16="http://schemas.microsoft.com/office/drawing/2014/main" id="{55C325C0-1D20-5541-A952-26AA2750CBEC}"/>
              </a:ext>
            </a:extLst>
          </p:cNvPr>
          <p:cNvSpPr txBox="1"/>
          <p:nvPr/>
        </p:nvSpPr>
        <p:spPr>
          <a:xfrm>
            <a:off x="648931" y="2438400"/>
            <a:ext cx="3505494"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hlinkClick r:id="rId2"/>
              </a:rPr>
              <a:t>https://www.ableproject.net</a:t>
            </a:r>
            <a:r>
              <a:rPr lang="en-US" sz="2000"/>
              <a:t> </a:t>
            </a:r>
          </a:p>
        </p:txBody>
      </p:sp>
      <p:sp>
        <p:nvSpPr>
          <p:cNvPr id="36" name="Rectangle 35">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3">
            <a:extLst>
              <a:ext uri="{FF2B5EF4-FFF2-40B4-BE49-F238E27FC236}">
                <a16:creationId xmlns:a16="http://schemas.microsoft.com/office/drawing/2014/main" id="{318CA4AB-21CA-AA46-862A-EE0C7944C23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a:stretch/>
        </p:blipFill>
        <p:spPr>
          <a:xfrm>
            <a:off x="5405862" y="1386117"/>
            <a:ext cx="6019331" cy="4181306"/>
          </a:xfrm>
          <a:prstGeom prst="rect">
            <a:avLst/>
          </a:prstGeom>
          <a:effectLst/>
        </p:spPr>
      </p:pic>
    </p:spTree>
    <p:extLst>
      <p:ext uri="{BB962C8B-B14F-4D97-AF65-F5344CB8AC3E}">
        <p14:creationId xmlns:p14="http://schemas.microsoft.com/office/powerpoint/2010/main" val="1751642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35">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A38742-FD03-5645-92B6-EA391A589FFF}"/>
              </a:ext>
            </a:extLst>
          </p:cNvPr>
          <p:cNvSpPr>
            <a:spLocks noGrp="1"/>
          </p:cNvSpPr>
          <p:nvPr>
            <p:ph type="title"/>
          </p:nvPr>
        </p:nvSpPr>
        <p:spPr>
          <a:xfrm>
            <a:off x="202409" y="422998"/>
            <a:ext cx="7367434" cy="1254300"/>
          </a:xfrm>
        </p:spPr>
        <p:txBody>
          <a:bodyPr vert="horz" lIns="91440" tIns="45720" rIns="91440" bIns="45720" rtlCol="0">
            <a:normAutofit/>
          </a:bodyPr>
          <a:lstStyle/>
          <a:p>
            <a:r>
              <a:rPr lang="en-US" sz="5200" dirty="0"/>
              <a:t>The OfLA Project</a:t>
            </a:r>
          </a:p>
        </p:txBody>
      </p:sp>
      <p:pic>
        <p:nvPicPr>
          <p:cNvPr id="4" name="Picture 3" descr="A picture containing device&#10;&#10;Description automatically generated">
            <a:extLst>
              <a:ext uri="{FF2B5EF4-FFF2-40B4-BE49-F238E27FC236}">
                <a16:creationId xmlns:a16="http://schemas.microsoft.com/office/drawing/2014/main" id="{953BF54E-74FA-C14F-AD6F-27C99A9A94E7}"/>
              </a:ext>
            </a:extLst>
          </p:cNvPr>
          <p:cNvPicPr>
            <a:picLocks noChangeAspect="1"/>
          </p:cNvPicPr>
          <p:nvPr/>
        </p:nvPicPr>
        <p:blipFill>
          <a:blip r:embed="rId3"/>
          <a:stretch>
            <a:fillRect/>
          </a:stretch>
        </p:blipFill>
        <p:spPr>
          <a:xfrm>
            <a:off x="2959692" y="2103928"/>
            <a:ext cx="9029899" cy="3183038"/>
          </a:xfrm>
          <a:prstGeom prst="rect">
            <a:avLst/>
          </a:prstGeom>
        </p:spPr>
      </p:pic>
      <p:grpSp>
        <p:nvGrpSpPr>
          <p:cNvPr id="32" name="Group 31">
            <a:extLst>
              <a:ext uri="{FF2B5EF4-FFF2-40B4-BE49-F238E27FC236}">
                <a16:creationId xmlns:a16="http://schemas.microsoft.com/office/drawing/2014/main" id="{1075C802-AF50-094C-A06A-A9222409C1BC}"/>
              </a:ext>
            </a:extLst>
          </p:cNvPr>
          <p:cNvGrpSpPr/>
          <p:nvPr/>
        </p:nvGrpSpPr>
        <p:grpSpPr>
          <a:xfrm>
            <a:off x="202409" y="2498799"/>
            <a:ext cx="2257797" cy="1860401"/>
            <a:chOff x="3699967" y="1595380"/>
            <a:chExt cx="3982838" cy="3305755"/>
          </a:xfrm>
        </p:grpSpPr>
        <p:pic>
          <p:nvPicPr>
            <p:cNvPr id="33" name="Picture 32">
              <a:extLst>
                <a:ext uri="{FF2B5EF4-FFF2-40B4-BE49-F238E27FC236}">
                  <a16:creationId xmlns:a16="http://schemas.microsoft.com/office/drawing/2014/main" id="{9814831A-F8B0-7F44-9AED-96FD8477E4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9967" y="1595380"/>
              <a:ext cx="3982838" cy="3305755"/>
            </a:xfrm>
            <a:prstGeom prst="rect">
              <a:avLst/>
            </a:prstGeom>
          </p:spPr>
        </p:pic>
        <p:sp>
          <p:nvSpPr>
            <p:cNvPr id="34" name="Right Arrow 33">
              <a:extLst>
                <a:ext uri="{FF2B5EF4-FFF2-40B4-BE49-F238E27FC236}">
                  <a16:creationId xmlns:a16="http://schemas.microsoft.com/office/drawing/2014/main" id="{89B743BB-87EA-9D48-B1CE-59B29E1160DF}"/>
                </a:ext>
              </a:extLst>
            </p:cNvPr>
            <p:cNvSpPr/>
            <p:nvPr/>
          </p:nvSpPr>
          <p:spPr>
            <a:xfrm rot="3316296">
              <a:off x="6773281" y="2354619"/>
              <a:ext cx="295244" cy="327546"/>
            </a:xfrm>
            <a:prstGeom prst="rightArrow">
              <a:avLst/>
            </a:prstGeom>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trike="sngStrike"/>
            </a:p>
          </p:txBody>
        </p:sp>
      </p:grpSp>
      <p:sp>
        <p:nvSpPr>
          <p:cNvPr id="6" name="Rectangle 5">
            <a:extLst>
              <a:ext uri="{FF2B5EF4-FFF2-40B4-BE49-F238E27FC236}">
                <a16:creationId xmlns:a16="http://schemas.microsoft.com/office/drawing/2014/main" id="{7BEF5912-C6C7-3A4B-B49A-04F95B985FB0}"/>
              </a:ext>
            </a:extLst>
          </p:cNvPr>
          <p:cNvSpPr/>
          <p:nvPr/>
        </p:nvSpPr>
        <p:spPr>
          <a:xfrm>
            <a:off x="188237" y="6250336"/>
            <a:ext cx="2271969" cy="369332"/>
          </a:xfrm>
          <a:prstGeom prst="rect">
            <a:avLst/>
          </a:prstGeom>
        </p:spPr>
        <p:txBody>
          <a:bodyPr wrap="none">
            <a:spAutoFit/>
          </a:bodyPr>
          <a:lstStyle/>
          <a:p>
            <a:r>
              <a:rPr lang="en-GB" dirty="0">
                <a:hlinkClick r:id="rId5"/>
              </a:rPr>
              <a:t>https://oflaproject.eu</a:t>
            </a:r>
            <a:r>
              <a:rPr lang="en-GB" dirty="0"/>
              <a:t> </a:t>
            </a:r>
          </a:p>
        </p:txBody>
      </p:sp>
      <p:pic>
        <p:nvPicPr>
          <p:cNvPr id="37" name="Picture 36">
            <a:extLst>
              <a:ext uri="{FF2B5EF4-FFF2-40B4-BE49-F238E27FC236}">
                <a16:creationId xmlns:a16="http://schemas.microsoft.com/office/drawing/2014/main" id="{513539E6-E2A0-594A-8699-F90D6945266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417779" y="6001525"/>
            <a:ext cx="682890" cy="682890"/>
          </a:xfrm>
          <a:prstGeom prst="rect">
            <a:avLst/>
          </a:prstGeom>
        </p:spPr>
      </p:pic>
    </p:spTree>
    <p:extLst>
      <p:ext uri="{BB962C8B-B14F-4D97-AF65-F5344CB8AC3E}">
        <p14:creationId xmlns:p14="http://schemas.microsoft.com/office/powerpoint/2010/main" val="3615671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device&#10;&#10;Description automatically generated">
            <a:extLst>
              <a:ext uri="{FF2B5EF4-FFF2-40B4-BE49-F238E27FC236}">
                <a16:creationId xmlns:a16="http://schemas.microsoft.com/office/drawing/2014/main" id="{953BF54E-74FA-C14F-AD6F-27C99A9A94E7}"/>
              </a:ext>
            </a:extLst>
          </p:cNvPr>
          <p:cNvPicPr>
            <a:picLocks noChangeAspect="1"/>
          </p:cNvPicPr>
          <p:nvPr/>
        </p:nvPicPr>
        <p:blipFill>
          <a:blip r:embed="rId2"/>
          <a:stretch>
            <a:fillRect/>
          </a:stretch>
        </p:blipFill>
        <p:spPr>
          <a:xfrm>
            <a:off x="4684033" y="381815"/>
            <a:ext cx="7214616" cy="2543151"/>
          </a:xfrm>
          <a:prstGeom prst="rect">
            <a:avLst/>
          </a:prstGeom>
        </p:spPr>
      </p:pic>
      <p:sp>
        <p:nvSpPr>
          <p:cNvPr id="6" name="Title 5">
            <a:extLst>
              <a:ext uri="{FF2B5EF4-FFF2-40B4-BE49-F238E27FC236}">
                <a16:creationId xmlns:a16="http://schemas.microsoft.com/office/drawing/2014/main" id="{43DD53F2-597D-D74C-BB57-B712A39C567B}"/>
              </a:ext>
            </a:extLst>
          </p:cNvPr>
          <p:cNvSpPr>
            <a:spLocks noGrp="1"/>
          </p:cNvSpPr>
          <p:nvPr>
            <p:ph type="title"/>
          </p:nvPr>
        </p:nvSpPr>
        <p:spPr>
          <a:xfrm>
            <a:off x="629479" y="752751"/>
            <a:ext cx="3674327" cy="1325563"/>
          </a:xfrm>
        </p:spPr>
        <p:txBody>
          <a:bodyPr>
            <a:normAutofit/>
          </a:bodyPr>
          <a:lstStyle/>
          <a:p>
            <a:r>
              <a:rPr lang="en-GB" dirty="0">
                <a:latin typeface="Arial" panose="020B0604020202020204" pitchFamily="34" charset="0"/>
                <a:cs typeface="Arial" panose="020B0604020202020204" pitchFamily="34" charset="0"/>
              </a:rPr>
              <a:t>Start with the end in mind</a:t>
            </a:r>
          </a:p>
        </p:txBody>
      </p:sp>
      <p:sp>
        <p:nvSpPr>
          <p:cNvPr id="8" name="Content Placeholder 7">
            <a:extLst>
              <a:ext uri="{FF2B5EF4-FFF2-40B4-BE49-F238E27FC236}">
                <a16:creationId xmlns:a16="http://schemas.microsoft.com/office/drawing/2014/main" id="{90DA9E76-B971-EE4D-AFF0-C269B0EC9546}"/>
              </a:ext>
            </a:extLst>
          </p:cNvPr>
          <p:cNvSpPr>
            <a:spLocks noGrp="1"/>
          </p:cNvSpPr>
          <p:nvPr>
            <p:ph idx="1"/>
          </p:nvPr>
        </p:nvSpPr>
        <p:spPr>
          <a:xfrm>
            <a:off x="838200" y="2924965"/>
            <a:ext cx="10515600" cy="3251997"/>
          </a:xfrm>
        </p:spPr>
        <p:txBody>
          <a:bodyPr>
            <a:normAutofit/>
          </a:bodyPr>
          <a:lstStyle/>
          <a:p>
            <a:pPr marL="285750" indent="-285750"/>
            <a:r>
              <a:rPr lang="en-GB" dirty="0">
                <a:latin typeface="Arial" panose="020B0604020202020204" pitchFamily="34" charset="0"/>
                <a:cs typeface="Arial" panose="020B0604020202020204" pitchFamily="34" charset="0"/>
              </a:rPr>
              <a:t>Design from the perspective of the planned intervention</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marL="285750" indent="-285750"/>
            <a:r>
              <a:rPr lang="en-GB" dirty="0">
                <a:latin typeface="Arial" panose="020B0604020202020204" pitchFamily="34" charset="0"/>
                <a:cs typeface="Arial" panose="020B0604020202020204" pitchFamily="34" charset="0"/>
              </a:rPr>
              <a:t>In our setting, a face-to-face conversation</a:t>
            </a:r>
          </a:p>
          <a:p>
            <a:pPr marL="742950" lvl="1" indent="-285750"/>
            <a:r>
              <a:rPr lang="en-GB" dirty="0">
                <a:latin typeface="Arial" panose="020B0604020202020204" pitchFamily="34" charset="0"/>
                <a:cs typeface="Arial" panose="020B0604020202020204" pitchFamily="34" charset="0"/>
              </a:rPr>
              <a:t>What processes need to happen for that conversation to take place?</a:t>
            </a:r>
          </a:p>
          <a:p>
            <a:pPr marL="1200150" lvl="2" indent="-285750"/>
            <a:r>
              <a:rPr lang="en-GB" dirty="0">
                <a:latin typeface="Arial" panose="020B0604020202020204" pitchFamily="34" charset="0"/>
                <a:cs typeface="Arial" panose="020B0604020202020204" pitchFamily="34" charset="0"/>
              </a:rPr>
              <a:t>Data, Policy, Systems, Staff development, Estates, resourcing</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marL="742950" lvl="1" indent="-285750"/>
            <a:r>
              <a:rPr lang="en-GB" dirty="0">
                <a:latin typeface="Arial" panose="020B0604020202020204" pitchFamily="34" charset="0"/>
                <a:cs typeface="Arial" panose="020B0604020202020204" pitchFamily="34" charset="0"/>
              </a:rPr>
              <a:t>Work backwards through the barriers to overcome</a:t>
            </a:r>
          </a:p>
          <a:p>
            <a:pPr marL="1200150" lvl="2" indent="-285750"/>
            <a:r>
              <a:rPr lang="en-GB" dirty="0">
                <a:latin typeface="Arial" panose="020B0604020202020204" pitchFamily="34" charset="0"/>
                <a:cs typeface="Arial" panose="020B0604020202020204" pitchFamily="34" charset="0"/>
              </a:rPr>
              <a:t>What can you work around?</a:t>
            </a:r>
          </a:p>
          <a:p>
            <a:endParaRPr lang="en-GB"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CA8D7515-CA10-D449-8D4D-41E60344F8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17779" y="6001525"/>
            <a:ext cx="682890" cy="682890"/>
          </a:xfrm>
          <a:prstGeom prst="rect">
            <a:avLst/>
          </a:prstGeom>
        </p:spPr>
      </p:pic>
    </p:spTree>
    <p:extLst>
      <p:ext uri="{BB962C8B-B14F-4D97-AF65-F5344CB8AC3E}">
        <p14:creationId xmlns:p14="http://schemas.microsoft.com/office/powerpoint/2010/main" val="2641090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5FA2F-EE8E-1148-B178-8D4FB0DCED9D}"/>
              </a:ext>
            </a:extLst>
          </p:cNvPr>
          <p:cNvSpPr>
            <a:spLocks noGrp="1"/>
          </p:cNvSpPr>
          <p:nvPr>
            <p:ph type="title"/>
          </p:nvPr>
        </p:nvSpPr>
        <p:spPr>
          <a:xfrm>
            <a:off x="6513788" y="365125"/>
            <a:ext cx="4840010" cy="1807305"/>
          </a:xfrm>
        </p:spPr>
        <p:txBody>
          <a:bodyPr>
            <a:normAutofit/>
          </a:bodyPr>
          <a:lstStyle/>
          <a:p>
            <a:r>
              <a:rPr lang="en-GB" dirty="0">
                <a:latin typeface="Arial" panose="020B0604020202020204" pitchFamily="34" charset="0"/>
                <a:cs typeface="Arial" panose="020B0604020202020204" pitchFamily="34" charset="0"/>
              </a:rPr>
              <a:t>Trigger/ alert</a:t>
            </a:r>
          </a:p>
        </p:txBody>
      </p:sp>
      <p:pic>
        <p:nvPicPr>
          <p:cNvPr id="6" name="Picture 5" descr="A close-up of a dandelion flower&#10;&#10;Description automatically generated with low confidence">
            <a:extLst>
              <a:ext uri="{FF2B5EF4-FFF2-40B4-BE49-F238E27FC236}">
                <a16:creationId xmlns:a16="http://schemas.microsoft.com/office/drawing/2014/main" id="{11493024-4763-3343-BCF0-01BEAA310C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AFEE2DDD-A9D8-DF4B-93A9-C3F3D1E70022}"/>
              </a:ext>
            </a:extLst>
          </p:cNvPr>
          <p:cNvSpPr>
            <a:spLocks noGrp="1"/>
          </p:cNvSpPr>
          <p:nvPr>
            <p:ph idx="1"/>
          </p:nvPr>
        </p:nvSpPr>
        <p:spPr>
          <a:xfrm>
            <a:off x="6513788" y="2333297"/>
            <a:ext cx="4840010" cy="3843666"/>
          </a:xfrm>
        </p:spPr>
        <p:txBody>
          <a:bodyPr>
            <a:normAutofit lnSpcReduction="10000"/>
          </a:bodyPr>
          <a:lstStyle/>
          <a:p>
            <a:r>
              <a:rPr lang="en-GB" sz="1700" dirty="0">
                <a:latin typeface="Arial" panose="020B0604020202020204" pitchFamily="34" charset="0"/>
                <a:cs typeface="Arial" panose="020B0604020202020204" pitchFamily="34" charset="0"/>
              </a:rPr>
              <a:t>Valuable as a definite point</a:t>
            </a:r>
          </a:p>
          <a:p>
            <a:pPr lvl="1"/>
            <a:r>
              <a:rPr lang="en-GB" sz="1700" dirty="0">
                <a:latin typeface="Arial" panose="020B0604020202020204" pitchFamily="34" charset="0"/>
                <a:cs typeface="Arial" panose="020B0604020202020204" pitchFamily="34" charset="0"/>
              </a:rPr>
              <a:t>Unambiguous </a:t>
            </a:r>
          </a:p>
          <a:p>
            <a:r>
              <a:rPr lang="en-GB" sz="1700" dirty="0">
                <a:latin typeface="Arial" panose="020B0604020202020204" pitchFamily="34" charset="0"/>
                <a:cs typeface="Arial" panose="020B0604020202020204" pitchFamily="34" charset="0"/>
              </a:rPr>
              <a:t>Different types possible </a:t>
            </a:r>
          </a:p>
          <a:p>
            <a:pPr lvl="1"/>
            <a:r>
              <a:rPr lang="en-GB" sz="1700" dirty="0">
                <a:latin typeface="Arial" panose="020B0604020202020204" pitchFamily="34" charset="0"/>
                <a:cs typeface="Arial" panose="020B0604020202020204" pitchFamily="34" charset="0"/>
              </a:rPr>
              <a:t>Self-reflection/ self-referral</a:t>
            </a:r>
          </a:p>
          <a:p>
            <a:pPr lvl="1"/>
            <a:r>
              <a:rPr lang="en-GB" sz="1700" dirty="0">
                <a:latin typeface="Arial" panose="020B0604020202020204" pitchFamily="34" charset="0"/>
                <a:cs typeface="Arial" panose="020B0604020202020204" pitchFamily="34" charset="0"/>
              </a:rPr>
              <a:t>Binary (non-submission/ academic failure)</a:t>
            </a:r>
          </a:p>
          <a:p>
            <a:pPr lvl="1"/>
            <a:r>
              <a:rPr lang="en-GB" sz="1700" dirty="0">
                <a:latin typeface="Arial" panose="020B0604020202020204" pitchFamily="34" charset="0"/>
                <a:cs typeface="Arial" panose="020B0604020202020204" pitchFamily="34" charset="0"/>
              </a:rPr>
              <a:t>Threshold (e.g. engagement rating, % attendance)</a:t>
            </a:r>
          </a:p>
          <a:p>
            <a:r>
              <a:rPr lang="en-GB" sz="1700" dirty="0">
                <a:latin typeface="Arial" panose="020B0604020202020204" pitchFamily="34" charset="0"/>
                <a:cs typeface="Arial" panose="020B0604020202020204" pitchFamily="34" charset="0"/>
              </a:rPr>
              <a:t>Autonomy versus ease of use</a:t>
            </a:r>
          </a:p>
          <a:p>
            <a:pPr lvl="1"/>
            <a:r>
              <a:rPr lang="en-GB" sz="1700" dirty="0">
                <a:latin typeface="Arial" panose="020B0604020202020204" pitchFamily="34" charset="0"/>
                <a:cs typeface="Arial" panose="020B0604020202020204" pitchFamily="34" charset="0"/>
              </a:rPr>
              <a:t>Each decision point adds time and complexity, but adds ownership</a:t>
            </a:r>
          </a:p>
          <a:p>
            <a:pPr lvl="1"/>
            <a:r>
              <a:rPr lang="en-GB" sz="1700" dirty="0">
                <a:latin typeface="Arial" panose="020B0604020202020204" pitchFamily="34" charset="0"/>
                <a:cs typeface="Arial" panose="020B0604020202020204" pitchFamily="34" charset="0"/>
              </a:rPr>
              <a:t>Data literacy </a:t>
            </a:r>
          </a:p>
          <a:p>
            <a:r>
              <a:rPr lang="en-GB" sz="1700" dirty="0">
                <a:latin typeface="Arial" panose="020B0604020202020204" pitchFamily="34" charset="0"/>
                <a:cs typeface="Arial" panose="020B0604020202020204" pitchFamily="34" charset="0"/>
              </a:rPr>
              <a:t>Institutional capacity to act</a:t>
            </a:r>
          </a:p>
        </p:txBody>
      </p:sp>
      <p:pic>
        <p:nvPicPr>
          <p:cNvPr id="7" name="Picture 6">
            <a:extLst>
              <a:ext uri="{FF2B5EF4-FFF2-40B4-BE49-F238E27FC236}">
                <a16:creationId xmlns:a16="http://schemas.microsoft.com/office/drawing/2014/main" id="{31497ED6-3119-B34F-9F30-7E039F92B7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17779" y="6001525"/>
            <a:ext cx="682890" cy="682890"/>
          </a:xfrm>
          <a:prstGeom prst="rect">
            <a:avLst/>
          </a:prstGeom>
        </p:spPr>
      </p:pic>
    </p:spTree>
    <p:extLst>
      <p:ext uri="{BB962C8B-B14F-4D97-AF65-F5344CB8AC3E}">
        <p14:creationId xmlns:p14="http://schemas.microsoft.com/office/powerpoint/2010/main" val="3964542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CBEB6-84F0-3340-81A3-A4725838D8F3}"/>
              </a:ext>
            </a:extLst>
          </p:cNvPr>
          <p:cNvSpPr>
            <a:spLocks noGrp="1"/>
          </p:cNvSpPr>
          <p:nvPr>
            <p:ph type="title"/>
          </p:nvPr>
        </p:nvSpPr>
        <p:spPr>
          <a:xfrm>
            <a:off x="6513788" y="365126"/>
            <a:ext cx="4840010" cy="1358572"/>
          </a:xfrm>
        </p:spPr>
        <p:txBody>
          <a:bodyPr>
            <a:normAutofit/>
          </a:bodyPr>
          <a:lstStyle/>
          <a:p>
            <a:r>
              <a:rPr lang="en-GB" dirty="0">
                <a:latin typeface="Arial" panose="020B0604020202020204" pitchFamily="34" charset="0"/>
                <a:cs typeface="Arial" panose="020B0604020202020204" pitchFamily="34" charset="0"/>
              </a:rPr>
              <a:t>Communication</a:t>
            </a:r>
          </a:p>
        </p:txBody>
      </p:sp>
      <p:pic>
        <p:nvPicPr>
          <p:cNvPr id="9" name="Picture 8" descr="A picture containing flower, grass, plant, outdoor&#10;&#10;Description automatically generated">
            <a:extLst>
              <a:ext uri="{FF2B5EF4-FFF2-40B4-BE49-F238E27FC236}">
                <a16:creationId xmlns:a16="http://schemas.microsoft.com/office/drawing/2014/main" id="{E59B48EE-AAD3-774B-9968-EFBB4018CF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53194F1D-C306-D043-94A9-F781AAA671C0}"/>
              </a:ext>
            </a:extLst>
          </p:cNvPr>
          <p:cNvSpPr>
            <a:spLocks noGrp="1"/>
          </p:cNvSpPr>
          <p:nvPr>
            <p:ph idx="1"/>
          </p:nvPr>
        </p:nvSpPr>
        <p:spPr>
          <a:xfrm>
            <a:off x="6513788" y="1723697"/>
            <a:ext cx="4840010" cy="3858498"/>
          </a:xfrm>
        </p:spPr>
        <p:txBody>
          <a:bodyPr>
            <a:normAutofit fontScale="92500" lnSpcReduction="10000"/>
          </a:bodyPr>
          <a:lstStyle/>
          <a:p>
            <a:r>
              <a:rPr lang="en-GB" sz="1600" dirty="0">
                <a:latin typeface="Arial" panose="020B0604020202020204" pitchFamily="34" charset="0"/>
                <a:cs typeface="Arial" panose="020B0604020202020204" pitchFamily="34" charset="0"/>
              </a:rPr>
              <a:t>(Most) students appreciated communication</a:t>
            </a:r>
          </a:p>
          <a:p>
            <a:r>
              <a:rPr lang="en-GB" sz="1600" dirty="0">
                <a:latin typeface="Arial" panose="020B0604020202020204" pitchFamily="34" charset="0"/>
                <a:cs typeface="Arial" panose="020B0604020202020204" pitchFamily="34" charset="0"/>
              </a:rPr>
              <a:t>No perfect system, all we can hope for is to mitigate the flaws in each media</a:t>
            </a:r>
          </a:p>
          <a:p>
            <a:r>
              <a:rPr lang="en-GB" sz="1600" dirty="0">
                <a:latin typeface="Arial" panose="020B0604020202020204" pitchFamily="34" charset="0"/>
                <a:cs typeface="Arial" panose="020B0604020202020204" pitchFamily="34" charset="0"/>
              </a:rPr>
              <a:t>Student views remain nuanced about communication</a:t>
            </a:r>
          </a:p>
          <a:p>
            <a:pPr lvl="1"/>
            <a:r>
              <a:rPr lang="en-GB" sz="1600" dirty="0">
                <a:latin typeface="Arial" panose="020B0604020202020204" pitchFamily="34" charset="0"/>
                <a:cs typeface="Arial" panose="020B0604020202020204" pitchFamily="34" charset="0"/>
              </a:rPr>
              <a:t>Overall, want emails to ’official’ email channels</a:t>
            </a:r>
          </a:p>
          <a:p>
            <a:pPr lvl="1"/>
            <a:r>
              <a:rPr lang="en-GB" sz="1600" dirty="0">
                <a:latin typeface="Arial" panose="020B0604020202020204" pitchFamily="34" charset="0"/>
                <a:cs typeface="Arial" panose="020B0604020202020204" pitchFamily="34" charset="0"/>
              </a:rPr>
              <a:t>Texts as a preparation for calls</a:t>
            </a:r>
          </a:p>
          <a:p>
            <a:pPr lvl="1"/>
            <a:r>
              <a:rPr lang="en-GB" sz="1600" dirty="0">
                <a:latin typeface="Arial" panose="020B0604020202020204" pitchFamily="34" charset="0"/>
                <a:cs typeface="Arial" panose="020B0604020202020204" pitchFamily="34" charset="0"/>
              </a:rPr>
              <a:t>Personal social media still private</a:t>
            </a:r>
          </a:p>
          <a:p>
            <a:r>
              <a:rPr lang="en-GB" sz="1600" dirty="0">
                <a:latin typeface="Arial" panose="020B0604020202020204" pitchFamily="34" charset="0"/>
                <a:cs typeface="Arial" panose="020B0604020202020204" pitchFamily="34" charset="0"/>
              </a:rPr>
              <a:t>Communication is part of the process, not the end step</a:t>
            </a:r>
          </a:p>
          <a:p>
            <a:pPr lvl="1"/>
            <a:r>
              <a:rPr lang="en-GB" sz="1600" dirty="0">
                <a:latin typeface="Arial" panose="020B0604020202020204" pitchFamily="34" charset="0"/>
                <a:cs typeface="Arial" panose="020B0604020202020204" pitchFamily="34" charset="0"/>
              </a:rPr>
              <a:t>Although may be sufficient for students with capacity to change</a:t>
            </a:r>
          </a:p>
          <a:p>
            <a:r>
              <a:rPr lang="en-GB" sz="1600" dirty="0">
                <a:latin typeface="Arial" panose="020B0604020202020204" pitchFamily="34" charset="0"/>
                <a:cs typeface="Arial" panose="020B0604020202020204" pitchFamily="34" charset="0"/>
              </a:rPr>
              <a:t>Communication is a record</a:t>
            </a:r>
          </a:p>
          <a:p>
            <a:pPr lvl="1"/>
            <a:r>
              <a:rPr lang="en-GB" sz="1600" dirty="0">
                <a:latin typeface="Arial" panose="020B0604020202020204" pitchFamily="34" charset="0"/>
                <a:cs typeface="Arial" panose="020B0604020202020204" pitchFamily="34" charset="0"/>
              </a:rPr>
              <a:t>Useful for other colleagues supporting students &amp; as a record</a:t>
            </a: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F50F7F60-9DC3-1648-A053-AE12C8BEAA40}"/>
              </a:ext>
            </a:extLst>
          </p:cNvPr>
          <p:cNvSpPr/>
          <p:nvPr/>
        </p:nvSpPr>
        <p:spPr>
          <a:xfrm>
            <a:off x="4870216" y="5758432"/>
            <a:ext cx="3954966" cy="923330"/>
          </a:xfrm>
          <a:prstGeom prst="rect">
            <a:avLst/>
          </a:prstGeom>
        </p:spPr>
        <p:txBody>
          <a:bodyPr wrap="square">
            <a:spAutoFit/>
          </a:bodyPr>
          <a:lstStyle/>
          <a:p>
            <a:pPr>
              <a:spcAft>
                <a:spcPts val="600"/>
              </a:spcAft>
            </a:pPr>
            <a:r>
              <a:rPr lang="en-GB" i="1" dirty="0">
                <a:latin typeface="Arial" panose="020B0604020202020204" pitchFamily="34" charset="0"/>
                <a:ea typeface="Verdana" panose="020B0604030504040204" pitchFamily="34" charset="0"/>
                <a:cs typeface="Arial" panose="020B0604020202020204" pitchFamily="34" charset="0"/>
              </a:rPr>
              <a:t>“Despite everything happening in the world, I wasn’t forgotten about or abandoned by Uni.” </a:t>
            </a:r>
            <a:endParaRPr lang="en-GB"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7D77D3F9-9C5C-DF49-B269-76DF116CE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17779" y="6001525"/>
            <a:ext cx="682890" cy="682890"/>
          </a:xfrm>
          <a:prstGeom prst="rect">
            <a:avLst/>
          </a:prstGeom>
        </p:spPr>
      </p:pic>
    </p:spTree>
    <p:extLst>
      <p:ext uri="{BB962C8B-B14F-4D97-AF65-F5344CB8AC3E}">
        <p14:creationId xmlns:p14="http://schemas.microsoft.com/office/powerpoint/2010/main" val="3825897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6B7F9A-7AA5-7E42-B908-6B1A1191A170}"/>
              </a:ext>
            </a:extLst>
          </p:cNvPr>
          <p:cNvSpPr>
            <a:spLocks noGrp="1"/>
          </p:cNvSpPr>
          <p:nvPr>
            <p:ph type="title"/>
          </p:nvPr>
        </p:nvSpPr>
        <p:spPr>
          <a:xfrm>
            <a:off x="6513788" y="365125"/>
            <a:ext cx="4840010" cy="1807305"/>
          </a:xfrm>
        </p:spPr>
        <p:txBody>
          <a:bodyPr>
            <a:normAutofit/>
          </a:bodyPr>
          <a:lstStyle/>
          <a:p>
            <a:r>
              <a:rPr lang="en-GB" dirty="0">
                <a:latin typeface="Arial" panose="020B0604020202020204" pitchFamily="34" charset="0"/>
                <a:cs typeface="Arial" panose="020B0604020202020204" pitchFamily="34" charset="0"/>
              </a:rPr>
              <a:t>Intervention</a:t>
            </a:r>
          </a:p>
        </p:txBody>
      </p:sp>
      <p:pic>
        <p:nvPicPr>
          <p:cNvPr id="10" name="Picture 9" descr="Blue berries on a tree&#10;&#10;Description automatically generated with medium confidence">
            <a:extLst>
              <a:ext uri="{FF2B5EF4-FFF2-40B4-BE49-F238E27FC236}">
                <a16:creationId xmlns:a16="http://schemas.microsoft.com/office/drawing/2014/main" id="{E0B684D5-4FAB-C946-83F5-CD6EF155B06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0DD3524F-5AEA-DC41-9ACB-74C3931A8A9D}"/>
              </a:ext>
            </a:extLst>
          </p:cNvPr>
          <p:cNvSpPr>
            <a:spLocks noGrp="1"/>
          </p:cNvSpPr>
          <p:nvPr>
            <p:ph idx="1"/>
          </p:nvPr>
        </p:nvSpPr>
        <p:spPr>
          <a:xfrm>
            <a:off x="6513788" y="2333297"/>
            <a:ext cx="4840010" cy="3843666"/>
          </a:xfrm>
        </p:spPr>
        <p:txBody>
          <a:bodyPr>
            <a:normAutofit/>
          </a:bodyPr>
          <a:lstStyle/>
          <a:p>
            <a:r>
              <a:rPr lang="en-GB" sz="1600" dirty="0">
                <a:latin typeface="Arial" panose="020B0604020202020204" pitchFamily="34" charset="0"/>
                <a:cs typeface="Arial" panose="020B0604020202020204" pitchFamily="34" charset="0"/>
              </a:rPr>
              <a:t>Believe that an intervention is essential</a:t>
            </a:r>
          </a:p>
          <a:p>
            <a:pPr lvl="1"/>
            <a:r>
              <a:rPr lang="en-GB" sz="1600" dirty="0">
                <a:latin typeface="Arial" panose="020B0604020202020204" pitchFamily="34" charset="0"/>
                <a:cs typeface="Arial" panose="020B0604020202020204" pitchFamily="34" charset="0"/>
              </a:rPr>
              <a:t>Not all students possess the skills/ confidence to change</a:t>
            </a:r>
          </a:p>
          <a:p>
            <a:r>
              <a:rPr lang="en-GB" sz="1600" dirty="0">
                <a:latin typeface="Arial" panose="020B0604020202020204" pitchFamily="34" charset="0"/>
                <a:cs typeface="Arial" panose="020B0604020202020204" pitchFamily="34" charset="0"/>
              </a:rPr>
              <a:t>Use of systems to de-personalise the intervention/ take the heat out of the contact</a:t>
            </a:r>
          </a:p>
          <a:p>
            <a:r>
              <a:rPr lang="en-GB" sz="1600" dirty="0">
                <a:latin typeface="Arial" panose="020B0604020202020204" pitchFamily="34" charset="0"/>
                <a:cs typeface="Arial" panose="020B0604020202020204" pitchFamily="34" charset="0"/>
              </a:rPr>
              <a:t>Data as a means to identify the change needed </a:t>
            </a:r>
          </a:p>
          <a:p>
            <a:r>
              <a:rPr lang="en-GB" sz="1600" dirty="0">
                <a:latin typeface="Arial" panose="020B0604020202020204" pitchFamily="34" charset="0"/>
                <a:cs typeface="Arial" panose="020B0604020202020204" pitchFamily="34" charset="0"/>
              </a:rPr>
              <a:t>Coaching approach need to act ‘softly’</a:t>
            </a:r>
          </a:p>
          <a:p>
            <a:pPr lvl="1"/>
            <a:r>
              <a:rPr lang="en-GB" sz="1600" dirty="0">
                <a:latin typeface="Arial" panose="020B0604020202020204" pitchFamily="34" charset="0"/>
                <a:cs typeface="Arial" panose="020B0604020202020204" pitchFamily="34" charset="0"/>
              </a:rPr>
              <a:t>Don’t overload the student</a:t>
            </a:r>
          </a:p>
          <a:p>
            <a:pPr lvl="1"/>
            <a:r>
              <a:rPr lang="en-GB" sz="1600" dirty="0">
                <a:latin typeface="Arial" panose="020B0604020202020204" pitchFamily="34" charset="0"/>
                <a:cs typeface="Arial" panose="020B0604020202020204" pitchFamily="34" charset="0"/>
              </a:rPr>
              <a:t>First steps – act </a:t>
            </a:r>
          </a:p>
          <a:p>
            <a:r>
              <a:rPr lang="en-GB" sz="1600" dirty="0">
                <a:latin typeface="Arial" panose="020B0604020202020204" pitchFamily="34" charset="0"/>
                <a:cs typeface="Arial" panose="020B0604020202020204" pitchFamily="34" charset="0"/>
              </a:rPr>
              <a:t>Personalisation</a:t>
            </a:r>
          </a:p>
          <a:p>
            <a:pPr lvl="1"/>
            <a:r>
              <a:rPr lang="en-GB" sz="1600" dirty="0">
                <a:latin typeface="Arial" panose="020B0604020202020204" pitchFamily="34" charset="0"/>
                <a:cs typeface="Arial" panose="020B0604020202020204" pitchFamily="34" charset="0"/>
              </a:rPr>
              <a:t>CRM type approach, network &amp; web of support</a:t>
            </a:r>
          </a:p>
          <a:p>
            <a:endParaRPr lang="en-GB" sz="16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12289ADA-103B-B343-8242-DEB491FABFAE}"/>
              </a:ext>
            </a:extLst>
          </p:cNvPr>
          <p:cNvSpPr/>
          <p:nvPr/>
        </p:nvSpPr>
        <p:spPr>
          <a:xfrm>
            <a:off x="6635280" y="5994930"/>
            <a:ext cx="4597026" cy="685799"/>
          </a:xfrm>
          <a:prstGeom prst="rect">
            <a:avLst/>
          </a:prstGeom>
          <a:noFill/>
          <a:ln>
            <a:noFill/>
          </a:ln>
        </p:spPr>
        <p:txBody>
          <a:bodyPr wrap="square">
            <a:noAutofit/>
          </a:bodyPr>
          <a:lstStyle/>
          <a:p>
            <a:pPr algn="ctr">
              <a:spcAft>
                <a:spcPts val="600"/>
              </a:spcAft>
            </a:pPr>
            <a:r>
              <a:rPr lang="en-GB" sz="1400" dirty="0">
                <a:solidFill>
                  <a:schemeClr val="bg2">
                    <a:lumMod val="10000"/>
                  </a:schemeClr>
                </a:solidFill>
              </a:rPr>
              <a:t>The call …</a:t>
            </a:r>
          </a:p>
          <a:p>
            <a:pPr algn="ctr">
              <a:spcAft>
                <a:spcPts val="600"/>
              </a:spcAft>
            </a:pPr>
            <a:r>
              <a:rPr lang="en-GB" sz="1400" i="1" dirty="0">
                <a:solidFill>
                  <a:schemeClr val="bg2">
                    <a:lumMod val="10000"/>
                  </a:schemeClr>
                </a:solidFill>
              </a:rPr>
              <a:t>“Motivated me to start getting back into my studies”</a:t>
            </a:r>
          </a:p>
        </p:txBody>
      </p:sp>
      <p:pic>
        <p:nvPicPr>
          <p:cNvPr id="13" name="Picture 12">
            <a:extLst>
              <a:ext uri="{FF2B5EF4-FFF2-40B4-BE49-F238E27FC236}">
                <a16:creationId xmlns:a16="http://schemas.microsoft.com/office/drawing/2014/main" id="{D12B594D-04E5-CB45-9A4D-88FCE935DF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17779" y="6001525"/>
            <a:ext cx="682890" cy="682890"/>
          </a:xfrm>
          <a:prstGeom prst="rect">
            <a:avLst/>
          </a:prstGeom>
        </p:spPr>
      </p:pic>
    </p:spTree>
    <p:extLst>
      <p:ext uri="{BB962C8B-B14F-4D97-AF65-F5344CB8AC3E}">
        <p14:creationId xmlns:p14="http://schemas.microsoft.com/office/powerpoint/2010/main" val="1802141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FB1C289-3D2B-B14F-9E76-47A535AC6509}"/>
              </a:ext>
            </a:extLst>
          </p:cNvPr>
          <p:cNvGraphicFramePr>
            <a:graphicFrameLocks/>
          </p:cNvGraphicFramePr>
          <p:nvPr/>
        </p:nvGraphicFramePr>
        <p:xfrm>
          <a:off x="0" y="130630"/>
          <a:ext cx="12192000" cy="6281746"/>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16F852B7-7637-6544-8A7D-B593DC6DFB00}"/>
              </a:ext>
            </a:extLst>
          </p:cNvPr>
          <p:cNvSpPr txBox="1"/>
          <p:nvPr/>
        </p:nvSpPr>
        <p:spPr>
          <a:xfrm>
            <a:off x="246927" y="6498775"/>
            <a:ext cx="11945073" cy="338554"/>
          </a:xfrm>
          <a:prstGeom prst="rect">
            <a:avLst/>
          </a:prstGeom>
          <a:noFill/>
        </p:spPr>
        <p:txBody>
          <a:bodyPr wrap="square" rtlCol="0">
            <a:spAutoFit/>
          </a:bodyPr>
          <a:lstStyle/>
          <a:p>
            <a:r>
              <a:rPr lang="en-GB" sz="1600" dirty="0"/>
              <a:t>Data about ’rang, but couldn’t leave a message’ and ‘rang, but left a voicemail’ excluded for clarity: results were between those shown above</a:t>
            </a:r>
          </a:p>
        </p:txBody>
      </p:sp>
      <p:pic>
        <p:nvPicPr>
          <p:cNvPr id="5" name="Picture 4">
            <a:extLst>
              <a:ext uri="{FF2B5EF4-FFF2-40B4-BE49-F238E27FC236}">
                <a16:creationId xmlns:a16="http://schemas.microsoft.com/office/drawing/2014/main" id="{786054CB-B46E-EF48-87A2-5C86F0C07B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71481" y="5729486"/>
            <a:ext cx="682890" cy="682890"/>
          </a:xfrm>
          <a:prstGeom prst="rect">
            <a:avLst/>
          </a:prstGeom>
        </p:spPr>
      </p:pic>
    </p:spTree>
    <p:extLst>
      <p:ext uri="{BB962C8B-B14F-4D97-AF65-F5344CB8AC3E}">
        <p14:creationId xmlns:p14="http://schemas.microsoft.com/office/powerpoint/2010/main" val="403661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3" name="Picture 2" descr="A tree with a rainbow in the background&#10;&#10;Description automatically generated with medium confidence">
            <a:extLst>
              <a:ext uri="{FF2B5EF4-FFF2-40B4-BE49-F238E27FC236}">
                <a16:creationId xmlns:a16="http://schemas.microsoft.com/office/drawing/2014/main" id="{F51065FF-1186-2448-8C53-41945A4F99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96EC0FBE-FBCC-A245-90ED-E4BBBE4C4A24}"/>
              </a:ext>
            </a:extLst>
          </p:cNvPr>
          <p:cNvSpPr>
            <a:spLocks noGrp="1"/>
          </p:cNvSpPr>
          <p:nvPr>
            <p:ph type="title"/>
          </p:nvPr>
        </p:nvSpPr>
        <p:spPr>
          <a:xfrm>
            <a:off x="838200" y="365125"/>
            <a:ext cx="3822189" cy="1899912"/>
          </a:xfrm>
        </p:spPr>
        <p:txBody>
          <a:bodyPr>
            <a:normAutofit fontScale="90000"/>
          </a:bodyPr>
          <a:lstStyle/>
          <a:p>
            <a:r>
              <a:rPr lang="en-GB" sz="3700" dirty="0">
                <a:latin typeface="Arial" panose="020B0604020202020204" pitchFamily="34" charset="0"/>
                <a:cs typeface="Arial" panose="020B0604020202020204" pitchFamily="34" charset="0"/>
              </a:rPr>
              <a:t>What needs to happen for change to take place?</a:t>
            </a:r>
          </a:p>
        </p:txBody>
      </p:sp>
      <p:sp>
        <p:nvSpPr>
          <p:cNvPr id="7" name="Content Placeholder 6">
            <a:extLst>
              <a:ext uri="{FF2B5EF4-FFF2-40B4-BE49-F238E27FC236}">
                <a16:creationId xmlns:a16="http://schemas.microsoft.com/office/drawing/2014/main" id="{9ACAE980-9B74-084B-A94A-2D3FFB81CAFF}"/>
              </a:ext>
            </a:extLst>
          </p:cNvPr>
          <p:cNvSpPr>
            <a:spLocks noGrp="1"/>
          </p:cNvSpPr>
          <p:nvPr>
            <p:ph idx="1"/>
          </p:nvPr>
        </p:nvSpPr>
        <p:spPr>
          <a:xfrm>
            <a:off x="838200" y="2434201"/>
            <a:ext cx="4115765" cy="3742762"/>
          </a:xfrm>
        </p:spPr>
        <p:txBody>
          <a:bodyPr>
            <a:normAutofit lnSpcReduction="10000"/>
          </a:bodyPr>
          <a:lstStyle/>
          <a:p>
            <a:r>
              <a:rPr lang="en-GB" sz="1700" dirty="0">
                <a:latin typeface="Arial" panose="020B0604020202020204" pitchFamily="34" charset="0"/>
                <a:cs typeface="Arial" panose="020B0604020202020204" pitchFamily="34" charset="0"/>
              </a:rPr>
              <a:t>Student needs to:</a:t>
            </a:r>
          </a:p>
          <a:p>
            <a:pPr lvl="1"/>
            <a:r>
              <a:rPr lang="en-GB" sz="1700" b="1" dirty="0">
                <a:latin typeface="Arial" panose="020B0604020202020204" pitchFamily="34" charset="0"/>
                <a:cs typeface="Arial" panose="020B0604020202020204" pitchFamily="34" charset="0"/>
              </a:rPr>
              <a:t>Know</a:t>
            </a:r>
            <a:r>
              <a:rPr lang="en-GB" sz="1700" dirty="0">
                <a:latin typeface="Arial" panose="020B0604020202020204" pitchFamily="34" charset="0"/>
                <a:cs typeface="Arial" panose="020B0604020202020204" pitchFamily="34" charset="0"/>
              </a:rPr>
              <a:t> </a:t>
            </a:r>
            <a:r>
              <a:rPr lang="en-GB" sz="1700" b="1" dirty="0">
                <a:latin typeface="Arial" panose="020B0604020202020204" pitchFamily="34" charset="0"/>
                <a:cs typeface="Arial" panose="020B0604020202020204" pitchFamily="34" charset="0"/>
              </a:rPr>
              <a:t>how</a:t>
            </a:r>
            <a:r>
              <a:rPr lang="en-GB" sz="1700" dirty="0">
                <a:latin typeface="Arial" panose="020B0604020202020204" pitchFamily="34" charset="0"/>
                <a:cs typeface="Arial" panose="020B0604020202020204" pitchFamily="34" charset="0"/>
              </a:rPr>
              <a:t> they need to be different</a:t>
            </a:r>
          </a:p>
          <a:p>
            <a:pPr lvl="1"/>
            <a:r>
              <a:rPr lang="en-GB" sz="1700" b="1" dirty="0">
                <a:latin typeface="Arial" panose="020B0604020202020204" pitchFamily="34" charset="0"/>
                <a:cs typeface="Arial" panose="020B0604020202020204" pitchFamily="34" charset="0"/>
              </a:rPr>
              <a:t>Believe</a:t>
            </a:r>
            <a:r>
              <a:rPr lang="en-GB" sz="1700" dirty="0">
                <a:latin typeface="Arial" panose="020B0604020202020204" pitchFamily="34" charset="0"/>
                <a:cs typeface="Arial" panose="020B0604020202020204" pitchFamily="34" charset="0"/>
              </a:rPr>
              <a:t> that they can be different</a:t>
            </a:r>
          </a:p>
          <a:p>
            <a:pPr lvl="1"/>
            <a:r>
              <a:rPr lang="en-GB" sz="1700" dirty="0">
                <a:latin typeface="Arial" panose="020B0604020202020204" pitchFamily="34" charset="0"/>
                <a:cs typeface="Arial" panose="020B0604020202020204" pitchFamily="34" charset="0"/>
              </a:rPr>
              <a:t>Possess </a:t>
            </a:r>
            <a:r>
              <a:rPr lang="en-GB" sz="1700" b="1" dirty="0">
                <a:latin typeface="Arial" panose="020B0604020202020204" pitchFamily="34" charset="0"/>
                <a:cs typeface="Arial" panose="020B0604020202020204" pitchFamily="34" charset="0"/>
              </a:rPr>
              <a:t>skills</a:t>
            </a:r>
            <a:r>
              <a:rPr lang="en-GB" sz="1700" dirty="0">
                <a:latin typeface="Arial" panose="020B0604020202020204" pitchFamily="34" charset="0"/>
                <a:cs typeface="Arial" panose="020B0604020202020204" pitchFamily="34" charset="0"/>
              </a:rPr>
              <a:t> to change</a:t>
            </a:r>
          </a:p>
          <a:p>
            <a:pPr lvl="1"/>
            <a:r>
              <a:rPr lang="en-GB" sz="1700" dirty="0">
                <a:latin typeface="Arial" panose="020B0604020202020204" pitchFamily="34" charset="0"/>
                <a:cs typeface="Arial" panose="020B0604020202020204" pitchFamily="34" charset="0"/>
              </a:rPr>
              <a:t>Have </a:t>
            </a:r>
            <a:r>
              <a:rPr lang="en-GB" sz="1700" b="1" dirty="0">
                <a:latin typeface="Arial" panose="020B0604020202020204" pitchFamily="34" charset="0"/>
                <a:cs typeface="Arial" panose="020B0604020202020204" pitchFamily="34" charset="0"/>
              </a:rPr>
              <a:t>capacity</a:t>
            </a:r>
            <a:r>
              <a:rPr lang="en-GB" sz="1700" dirty="0">
                <a:latin typeface="Arial" panose="020B0604020202020204" pitchFamily="34" charset="0"/>
                <a:cs typeface="Arial" panose="020B0604020202020204" pitchFamily="34" charset="0"/>
              </a:rPr>
              <a:t> to change</a:t>
            </a:r>
          </a:p>
          <a:p>
            <a:r>
              <a:rPr lang="en-GB" sz="1700" dirty="0">
                <a:latin typeface="Arial" panose="020B0604020202020204" pitchFamily="34" charset="0"/>
                <a:cs typeface="Arial" panose="020B0604020202020204" pitchFamily="34" charset="0"/>
              </a:rPr>
              <a:t>Humans are hard-wired to</a:t>
            </a:r>
          </a:p>
          <a:p>
            <a:pPr lvl="1"/>
            <a:r>
              <a:rPr lang="en-GB" sz="1700" dirty="0">
                <a:latin typeface="Arial" panose="020B0604020202020204" pitchFamily="34" charset="0"/>
                <a:cs typeface="Arial" panose="020B0604020202020204" pitchFamily="34" charset="0"/>
              </a:rPr>
              <a:t>Ignore evidence/ downplay it</a:t>
            </a:r>
          </a:p>
          <a:p>
            <a:pPr lvl="1"/>
            <a:r>
              <a:rPr lang="en-GB" sz="1700" dirty="0">
                <a:latin typeface="Arial" panose="020B0604020202020204" pitchFamily="34" charset="0"/>
                <a:cs typeface="Arial" panose="020B0604020202020204" pitchFamily="34" charset="0"/>
              </a:rPr>
              <a:t>Misinterpret/ selectively understand evidence</a:t>
            </a:r>
          </a:p>
          <a:p>
            <a:pPr lvl="1"/>
            <a:endParaRPr lang="en-GB" sz="17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Learning analytics is a psychological/ pedagogical project, not a tech project</a:t>
            </a: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4694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D36E0A3-FD31-F442-92F2-33BB9EEFC074}"/>
              </a:ext>
            </a:extLst>
          </p:cNvPr>
          <p:cNvSpPr>
            <a:spLocks noGrp="1"/>
          </p:cNvSpPr>
          <p:nvPr>
            <p:ph type="title"/>
          </p:nvPr>
        </p:nvSpPr>
        <p:spPr/>
        <p:txBody>
          <a:bodyPr>
            <a:normAutofit/>
          </a:bodyPr>
          <a:lstStyle/>
          <a:p>
            <a:r>
              <a:rPr lang="en-GB" dirty="0">
                <a:solidFill>
                  <a:schemeClr val="bg1"/>
                </a:solidFill>
              </a:rPr>
              <a:t>Challenges </a:t>
            </a:r>
          </a:p>
        </p:txBody>
      </p:sp>
      <p:sp>
        <p:nvSpPr>
          <p:cNvPr id="4" name="Content Placeholder 3">
            <a:extLst>
              <a:ext uri="{FF2B5EF4-FFF2-40B4-BE49-F238E27FC236}">
                <a16:creationId xmlns:a16="http://schemas.microsoft.com/office/drawing/2014/main" id="{FB99E53D-6A82-5D43-A27D-00EFFE23991A}"/>
              </a:ext>
            </a:extLst>
          </p:cNvPr>
          <p:cNvSpPr>
            <a:spLocks noGrp="1"/>
          </p:cNvSpPr>
          <p:nvPr>
            <p:ph idx="1"/>
          </p:nvPr>
        </p:nvSpPr>
        <p:spPr>
          <a:xfrm>
            <a:off x="838200" y="2629121"/>
            <a:ext cx="10515600" cy="3863754"/>
          </a:xfrm>
        </p:spPr>
        <p:txBody>
          <a:bodyPr>
            <a:normAutofit fontScale="92500" lnSpcReduction="10000"/>
          </a:bodyPr>
          <a:lstStyle/>
          <a:p>
            <a:r>
              <a:rPr lang="en-GB" i="1" dirty="0"/>
              <a:t>During the first four weeks of the summer term</a:t>
            </a:r>
          </a:p>
          <a:p>
            <a:pPr lvl="1"/>
            <a:r>
              <a:rPr lang="en-GB" i="1" dirty="0"/>
              <a:t>Team of 30 volunteers </a:t>
            </a:r>
          </a:p>
          <a:p>
            <a:pPr lvl="2"/>
            <a:r>
              <a:rPr lang="en-GB" i="1" dirty="0"/>
              <a:t>5,700 phone calls</a:t>
            </a:r>
          </a:p>
          <a:p>
            <a:pPr lvl="2"/>
            <a:r>
              <a:rPr lang="en-GB" i="1" dirty="0"/>
              <a:t>Spoke to 2,300 students</a:t>
            </a:r>
          </a:p>
          <a:p>
            <a:pPr lvl="2"/>
            <a:r>
              <a:rPr lang="en-GB" i="1" dirty="0"/>
              <a:t>780 referrals to Student Support Services or Personal tutors</a:t>
            </a:r>
            <a:br>
              <a:rPr lang="en-GB" i="1" dirty="0"/>
            </a:br>
            <a:endParaRPr lang="en-GB" i="1" dirty="0"/>
          </a:p>
          <a:p>
            <a:r>
              <a:rPr lang="en-GB" i="1" dirty="0"/>
              <a:t>“Despite everything happening in the world, I wasn’t forgotten about or abandoned by Uni.” </a:t>
            </a:r>
          </a:p>
          <a:p>
            <a:r>
              <a:rPr lang="en-GB" i="1" dirty="0"/>
              <a:t>“It was really helpful to know that there was a safety net supporting you to help students engage and who are not responding to you. It also made you feel like it wasn’t all down to you and took off some pressure.”</a:t>
            </a:r>
            <a:endParaRPr lang="en-GB" dirty="0"/>
          </a:p>
          <a:p>
            <a:endParaRPr lang="en-GB" dirty="0"/>
          </a:p>
        </p:txBody>
      </p:sp>
      <p:sp>
        <p:nvSpPr>
          <p:cNvPr id="2" name="Rectangle 1">
            <a:extLst>
              <a:ext uri="{FF2B5EF4-FFF2-40B4-BE49-F238E27FC236}">
                <a16:creationId xmlns:a16="http://schemas.microsoft.com/office/drawing/2014/main" id="{B06AE00D-011A-3D4A-86C3-C93B251FD513}"/>
              </a:ext>
            </a:extLst>
          </p:cNvPr>
          <p:cNvSpPr/>
          <p:nvPr/>
        </p:nvSpPr>
        <p:spPr>
          <a:xfrm>
            <a:off x="5373687" y="3244334"/>
            <a:ext cx="1444626" cy="369332"/>
          </a:xfrm>
          <a:prstGeom prst="rect">
            <a:avLst/>
          </a:prstGeom>
        </p:spPr>
        <p:txBody>
          <a:bodyPr wrap="none">
            <a:spAutoFit/>
          </a:bodyPr>
          <a:lstStyle/>
          <a:p>
            <a:r>
              <a:rPr lang="en-GB" dirty="0">
                <a:solidFill>
                  <a:schemeClr val="bg1"/>
                </a:solidFill>
                <a:latin typeface="Verdana" panose="020B0604030504040204" pitchFamily="34" charset="0"/>
                <a:ea typeface="Verdana" panose="020B0604030504040204" pitchFamily="34" charset="0"/>
                <a:cs typeface="Verdana" panose="020B0604030504040204" pitchFamily="34" charset="0"/>
              </a:rPr>
              <a:t>Challenges</a:t>
            </a:r>
          </a:p>
        </p:txBody>
      </p:sp>
      <p:sp>
        <p:nvSpPr>
          <p:cNvPr id="3" name="Rectangle 2">
            <a:extLst>
              <a:ext uri="{FF2B5EF4-FFF2-40B4-BE49-F238E27FC236}">
                <a16:creationId xmlns:a16="http://schemas.microsoft.com/office/drawing/2014/main" id="{302C8A10-A090-8242-BDF2-BF62DF14B080}"/>
              </a:ext>
            </a:extLst>
          </p:cNvPr>
          <p:cNvSpPr/>
          <p:nvPr/>
        </p:nvSpPr>
        <p:spPr>
          <a:xfrm>
            <a:off x="919223" y="2200659"/>
            <a:ext cx="2699778" cy="646331"/>
          </a:xfrm>
          <a:prstGeom prst="rect">
            <a:avLst/>
          </a:prstGeom>
        </p:spPr>
        <p:txBody>
          <a:bodyPr wrap="none">
            <a:spAutoFit/>
          </a:bodyPr>
          <a:lstStyle/>
          <a:p>
            <a:r>
              <a:rPr lang="en-GB" sz="3600" dirty="0">
                <a:solidFill>
                  <a:schemeClr val="bg1"/>
                </a:solidFill>
                <a:latin typeface="Verdana" panose="020B0604030504040204" pitchFamily="34" charset="0"/>
                <a:ea typeface="Verdana" panose="020B0604030504040204" pitchFamily="34" charset="0"/>
                <a:cs typeface="Verdana" panose="020B0604030504040204" pitchFamily="34" charset="0"/>
              </a:rPr>
              <a:t>Challenges</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descr="A flower in a field&#10;&#10;Description automatically generated with medium confidence">
            <a:extLst>
              <a:ext uri="{FF2B5EF4-FFF2-40B4-BE49-F238E27FC236}">
                <a16:creationId xmlns:a16="http://schemas.microsoft.com/office/drawing/2014/main" id="{00E50F5D-3BE4-394E-8BDA-9A43D55096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2373416"/>
          </a:xfrm>
          <a:prstGeom prst="rect">
            <a:avLst/>
          </a:prstGeom>
        </p:spPr>
      </p:pic>
      <p:sp>
        <p:nvSpPr>
          <p:cNvPr id="6" name="TextBox 5">
            <a:extLst>
              <a:ext uri="{FF2B5EF4-FFF2-40B4-BE49-F238E27FC236}">
                <a16:creationId xmlns:a16="http://schemas.microsoft.com/office/drawing/2014/main" id="{8A65A49E-A405-3548-9FEE-DEBC8EB45F7D}"/>
              </a:ext>
            </a:extLst>
          </p:cNvPr>
          <p:cNvSpPr txBox="1"/>
          <p:nvPr/>
        </p:nvSpPr>
        <p:spPr>
          <a:xfrm>
            <a:off x="274782" y="1744406"/>
            <a:ext cx="3614259" cy="830997"/>
          </a:xfrm>
          <a:prstGeom prst="rect">
            <a:avLst/>
          </a:prstGeom>
          <a:noFill/>
        </p:spPr>
        <p:txBody>
          <a:bodyPr wrap="none" rtlCol="0">
            <a:spAutoFit/>
          </a:bodyPr>
          <a:lstStyle/>
          <a:p>
            <a:r>
              <a:rPr lang="en-GB" sz="4800" dirty="0">
                <a:solidFill>
                  <a:schemeClr val="bg1"/>
                </a:solidFill>
                <a:latin typeface="Verdana" panose="020B0604030504040204" pitchFamily="34" charset="0"/>
                <a:ea typeface="Verdana" panose="020B0604030504040204" pitchFamily="34" charset="0"/>
                <a:cs typeface="Verdana" panose="020B0604030504040204" pitchFamily="34" charset="0"/>
              </a:rPr>
              <a:t>Evaluation </a:t>
            </a:r>
          </a:p>
        </p:txBody>
      </p:sp>
      <p:pic>
        <p:nvPicPr>
          <p:cNvPr id="9" name="Picture 8" descr="A flower in a field&#10;&#10;Description automatically generated with medium confidence">
            <a:extLst>
              <a:ext uri="{FF2B5EF4-FFF2-40B4-BE49-F238E27FC236}">
                <a16:creationId xmlns:a16="http://schemas.microsoft.com/office/drawing/2014/main" id="{6EE622DB-4873-1A42-AB63-F066F81F09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82"/>
          <a:stretch/>
        </p:blipFill>
        <p:spPr>
          <a:xfrm>
            <a:off x="-1" y="-240928"/>
            <a:ext cx="12192001" cy="7141458"/>
          </a:xfrm>
          <a:prstGeom prst="rect">
            <a:avLst/>
          </a:prstGeom>
        </p:spPr>
      </p:pic>
      <p:sp>
        <p:nvSpPr>
          <p:cNvPr id="10" name="Rectangle 9">
            <a:extLst>
              <a:ext uri="{FF2B5EF4-FFF2-40B4-BE49-F238E27FC236}">
                <a16:creationId xmlns:a16="http://schemas.microsoft.com/office/drawing/2014/main" id="{8F8F742A-662C-444C-8A73-6053FF865A09}"/>
              </a:ext>
            </a:extLst>
          </p:cNvPr>
          <p:cNvSpPr/>
          <p:nvPr/>
        </p:nvSpPr>
        <p:spPr>
          <a:xfrm>
            <a:off x="274781" y="2200659"/>
            <a:ext cx="8788196" cy="3046988"/>
          </a:xfrm>
          <a:prstGeom prst="rect">
            <a:avLst/>
          </a:prstGeom>
          <a:solidFill>
            <a:schemeClr val="tx1">
              <a:alpha val="23922"/>
            </a:schemeClr>
          </a:solidFill>
        </p:spPr>
        <p:txBody>
          <a:bodyPr wrap="square">
            <a:spAutoFit/>
          </a:bodyPr>
          <a:lstStyle/>
          <a:p>
            <a:r>
              <a:rPr lang="en-GB" sz="3600" dirty="0">
                <a:solidFill>
                  <a:schemeClr val="bg1"/>
                </a:solidFill>
                <a:latin typeface="Arial" panose="020B0604020202020204" pitchFamily="34" charset="0"/>
                <a:ea typeface="Verdana" panose="020B0604030504040204" pitchFamily="34" charset="0"/>
                <a:cs typeface="Arial" panose="020B0604020202020204" pitchFamily="34" charset="0"/>
              </a:rPr>
              <a:t>Thank you for listening</a:t>
            </a:r>
            <a:br>
              <a:rPr lang="en-GB" sz="3600" dirty="0">
                <a:solidFill>
                  <a:schemeClr val="bg1"/>
                </a:solidFill>
                <a:latin typeface="Arial" panose="020B0604020202020204" pitchFamily="34" charset="0"/>
                <a:ea typeface="Verdana" panose="020B0604030504040204" pitchFamily="34" charset="0"/>
                <a:cs typeface="Arial" panose="020B0604020202020204" pitchFamily="34" charset="0"/>
              </a:rPr>
            </a:br>
            <a:endParaRPr lang="en-GB" sz="3600" dirty="0">
              <a:solidFill>
                <a:schemeClr val="bg1"/>
              </a:solidFill>
              <a:latin typeface="Arial" panose="020B0604020202020204" pitchFamily="34" charset="0"/>
              <a:ea typeface="Verdana" panose="020B0604030504040204" pitchFamily="34" charset="0"/>
              <a:cs typeface="Arial" panose="020B0604020202020204" pitchFamily="34" charset="0"/>
            </a:endParaRPr>
          </a:p>
          <a:p>
            <a:endParaRPr lang="en-GB" sz="3600" dirty="0">
              <a:solidFill>
                <a:schemeClr val="bg1"/>
              </a:solidFill>
              <a:latin typeface="Arial" panose="020B0604020202020204" pitchFamily="34" charset="0"/>
              <a:ea typeface="Verdana" panose="020B0604030504040204" pitchFamily="34" charset="0"/>
              <a:cs typeface="Arial" panose="020B0604020202020204" pitchFamily="34" charset="0"/>
            </a:endParaRPr>
          </a:p>
          <a:p>
            <a:br>
              <a:rPr lang="en-GB" sz="3600" dirty="0">
                <a:solidFill>
                  <a:schemeClr val="bg1"/>
                </a:solidFill>
                <a:latin typeface="Arial" panose="020B0604020202020204" pitchFamily="34" charset="0"/>
                <a:ea typeface="Verdana" panose="020B0604030504040204" pitchFamily="34" charset="0"/>
                <a:cs typeface="Arial" panose="020B0604020202020204" pitchFamily="34" charset="0"/>
              </a:rPr>
            </a:br>
            <a:r>
              <a:rPr lang="en-GB" sz="2400" dirty="0">
                <a:solidFill>
                  <a:schemeClr val="bg1"/>
                </a:solidFill>
                <a:latin typeface="Arial" panose="020B0604020202020204" pitchFamily="34" charset="0"/>
                <a:ea typeface="Verdana" panose="020B060403050404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https://livinglearninganalytics.blog</a:t>
            </a:r>
            <a:endParaRPr lang="en-GB" sz="2400" dirty="0">
              <a:solidFill>
                <a:schemeClr val="bg1"/>
              </a:solidFill>
              <a:latin typeface="Arial" panose="020B0604020202020204" pitchFamily="34" charset="0"/>
              <a:ea typeface="Verdana" panose="020B0604030504040204" pitchFamily="34" charset="0"/>
              <a:cs typeface="Arial" panose="020B0604020202020204" pitchFamily="34" charset="0"/>
            </a:endParaRPr>
          </a:p>
          <a:p>
            <a:r>
              <a:rPr lang="en-GB" sz="2400" dirty="0">
                <a:solidFill>
                  <a:schemeClr val="bg1"/>
                </a:solidFill>
                <a:latin typeface="Arial" panose="020B0604020202020204" pitchFamily="34" charset="0"/>
                <a:ea typeface="Verdana" panose="020B0604030504040204" pitchFamily="34" charset="0"/>
                <a:cs typeface="Arial" panose="020B0604020202020204" pitchFamily="34" charset="0"/>
              </a:rPr>
              <a:t>@</a:t>
            </a:r>
            <a:r>
              <a:rPr lang="en-GB" sz="2400" dirty="0" err="1">
                <a:solidFill>
                  <a:schemeClr val="bg1"/>
                </a:solidFill>
                <a:latin typeface="Arial" panose="020B0604020202020204" pitchFamily="34" charset="0"/>
                <a:ea typeface="Verdana" panose="020B0604030504040204" pitchFamily="34" charset="0"/>
                <a:cs typeface="Arial" panose="020B0604020202020204" pitchFamily="34" charset="0"/>
              </a:rPr>
              <a:t>edfoster</a:t>
            </a:r>
            <a:r>
              <a:rPr lang="en-GB" sz="2400" dirty="0">
                <a:solidFill>
                  <a:schemeClr val="bg1"/>
                </a:solidFill>
                <a:latin typeface="Arial" panose="020B0604020202020204" pitchFamily="34" charset="0"/>
                <a:ea typeface="Verdana" panose="020B0604030504040204" pitchFamily="34" charset="0"/>
                <a:cs typeface="Arial" panose="020B0604020202020204" pitchFamily="34" charset="0"/>
              </a:rPr>
              <a:t> </a:t>
            </a:r>
          </a:p>
        </p:txBody>
      </p:sp>
    </p:spTree>
    <p:extLst>
      <p:ext uri="{BB962C8B-B14F-4D97-AF65-F5344CB8AC3E}">
        <p14:creationId xmlns:p14="http://schemas.microsoft.com/office/powerpoint/2010/main" val="2548064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7AAD8-380B-384F-B7BA-C83646E06919}"/>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A8316AAE-0926-DD44-922D-83204839C1F3}"/>
              </a:ext>
            </a:extLst>
          </p:cNvPr>
          <p:cNvSpPr>
            <a:spLocks noGrp="1"/>
          </p:cNvSpPr>
          <p:nvPr>
            <p:ph idx="1"/>
          </p:nvPr>
        </p:nvSpPr>
        <p:spPr>
          <a:xfrm>
            <a:off x="838200" y="1456348"/>
            <a:ext cx="10515600" cy="5138416"/>
          </a:xfrm>
        </p:spPr>
        <p:txBody>
          <a:bodyPr>
            <a:normAutofit fontScale="70000" lnSpcReduction="20000"/>
          </a:bodyPr>
          <a:lstStyle/>
          <a:p>
            <a:r>
              <a:rPr lang="en-GB" sz="2600" dirty="0" err="1">
                <a:latin typeface="Arial" panose="020B0604020202020204" pitchFamily="34" charset="0"/>
                <a:cs typeface="Arial" panose="020B0604020202020204" pitchFamily="34" charset="0"/>
              </a:rPr>
              <a:t>Astin</a:t>
            </a:r>
            <a:r>
              <a:rPr lang="en-GB" sz="2600" dirty="0">
                <a:latin typeface="Arial" panose="020B0604020202020204" pitchFamily="34" charset="0"/>
                <a:cs typeface="Arial" panose="020B0604020202020204" pitchFamily="34" charset="0"/>
              </a:rPr>
              <a:t>, A., What Matters in College: Four Critical Years Revisited. (1993). San Francisco, Jossey-Bass</a:t>
            </a:r>
          </a:p>
          <a:p>
            <a:r>
              <a:rPr lang="en-GB" sz="2600" dirty="0">
                <a:latin typeface="Arial" panose="020B0604020202020204" pitchFamily="34" charset="0"/>
                <a:cs typeface="Arial" panose="020B0604020202020204" pitchFamily="34" charset="0"/>
              </a:rPr>
              <a:t>Clow, D., 2012, The Learning Analytics Cycle, </a:t>
            </a:r>
            <a:r>
              <a:rPr lang="en-GB" sz="2600" dirty="0">
                <a:latin typeface="Arial" panose="020B0604020202020204" pitchFamily="34" charset="0"/>
                <a:cs typeface="Arial" panose="020B0604020202020204" pitchFamily="34" charset="0"/>
                <a:hlinkClick r:id="rId2"/>
              </a:rPr>
              <a:t>https://dougclow.org/2011/02/28/the-learning-analytics-cycle/</a:t>
            </a:r>
            <a:r>
              <a:rPr lang="en-GB" sz="2600" dirty="0">
                <a:latin typeface="Arial" panose="020B0604020202020204" pitchFamily="34" charset="0"/>
                <a:cs typeface="Arial" panose="020B0604020202020204" pitchFamily="34" charset="0"/>
              </a:rPr>
              <a:t> </a:t>
            </a:r>
          </a:p>
          <a:p>
            <a:r>
              <a:rPr lang="en-GB" sz="2600" dirty="0">
                <a:latin typeface="Arial" panose="020B0604020202020204" pitchFamily="34" charset="0"/>
                <a:cs typeface="Arial" panose="020B0604020202020204" pitchFamily="34" charset="0"/>
              </a:rPr>
              <a:t>Cooper, A., 2012, </a:t>
            </a:r>
            <a:r>
              <a:rPr lang="en-GB" sz="2600" i="1" dirty="0">
                <a:latin typeface="Arial" panose="020B0604020202020204" pitchFamily="34" charset="0"/>
                <a:cs typeface="Arial" panose="020B0604020202020204" pitchFamily="34" charset="0"/>
              </a:rPr>
              <a:t>What is Analytics? Definition and Essential Characteristics</a:t>
            </a:r>
            <a:r>
              <a:rPr lang="en-GB" sz="2600" dirty="0">
                <a:latin typeface="Arial" panose="020B0604020202020204" pitchFamily="34" charset="0"/>
                <a:cs typeface="Arial" panose="020B0604020202020204" pitchFamily="34" charset="0"/>
              </a:rPr>
              <a:t>, Vol. 1, No. 5. CETIS Analytics Series, </a:t>
            </a:r>
            <a:r>
              <a:rPr lang="en-GB" sz="2600" dirty="0">
                <a:latin typeface="Arial" panose="020B0604020202020204" pitchFamily="34" charset="0"/>
                <a:cs typeface="Arial" panose="020B0604020202020204" pitchFamily="34" charset="0"/>
                <a:hlinkClick r:id="rId3"/>
              </a:rPr>
              <a:t>http://publications.cetis.ac.uk/2012/521</a:t>
            </a:r>
            <a:endParaRPr lang="en-GB" sz="2600" dirty="0">
              <a:latin typeface="Arial" panose="020B0604020202020204" pitchFamily="34" charset="0"/>
              <a:cs typeface="Arial" panose="020B0604020202020204" pitchFamily="34" charset="0"/>
            </a:endParaRPr>
          </a:p>
          <a:p>
            <a:pPr fontAlgn="base"/>
            <a:r>
              <a:rPr lang="en-GB" sz="2600" i="1" dirty="0">
                <a:latin typeface="Arial" panose="020B0604020202020204" pitchFamily="34" charset="0"/>
                <a:cs typeface="Arial" panose="020B0604020202020204" pitchFamily="34" charset="0"/>
              </a:rPr>
              <a:t>Duvall, E., 2011, </a:t>
            </a:r>
            <a:r>
              <a:rPr lang="en-GB" sz="2600" dirty="0">
                <a:latin typeface="Arial" panose="020B0604020202020204" pitchFamily="34" charset="0"/>
                <a:cs typeface="Arial" panose="020B0604020202020204" pitchFamily="34" charset="0"/>
              </a:rPr>
              <a:t>Learning Analytics and Educational Data Mining, </a:t>
            </a:r>
            <a:r>
              <a:rPr lang="en-GB" sz="2600" dirty="0">
                <a:latin typeface="Arial" panose="020B0604020202020204" pitchFamily="34" charset="0"/>
                <a:cs typeface="Arial" panose="020B0604020202020204" pitchFamily="34" charset="0"/>
                <a:hlinkClick r:id="rId4"/>
              </a:rPr>
              <a:t>https://erikduval.wordpress.com/2012/01/30/learning-analytics-and-educational-data-mining/</a:t>
            </a:r>
            <a:r>
              <a:rPr lang="en-GB" sz="2600" dirty="0">
                <a:latin typeface="Arial" panose="020B0604020202020204" pitchFamily="34" charset="0"/>
                <a:cs typeface="Arial" panose="020B0604020202020204" pitchFamily="34" charset="0"/>
              </a:rPr>
              <a:t> </a:t>
            </a:r>
          </a:p>
          <a:p>
            <a:r>
              <a:rPr lang="en-GB" sz="2600" dirty="0" err="1">
                <a:latin typeface="Arial" panose="020B0604020202020204" pitchFamily="34" charset="0"/>
                <a:cs typeface="Arial" panose="020B0604020202020204" pitchFamily="34" charset="0"/>
              </a:rPr>
              <a:t>Sclater</a:t>
            </a:r>
            <a:r>
              <a:rPr lang="en-GB" sz="2600" dirty="0">
                <a:latin typeface="Arial" panose="020B0604020202020204" pitchFamily="34" charset="0"/>
                <a:cs typeface="Arial" panose="020B0604020202020204" pitchFamily="34" charset="0"/>
              </a:rPr>
              <a:t>, N., 2017, Learning Analytics Explained, UK, Routledge</a:t>
            </a:r>
          </a:p>
          <a:p>
            <a:r>
              <a:rPr lang="en-GB" sz="2600" dirty="0">
                <a:latin typeface="Arial" panose="020B0604020202020204" pitchFamily="34" charset="0"/>
                <a:cs typeface="Arial" panose="020B0604020202020204" pitchFamily="34" charset="0"/>
              </a:rPr>
              <a:t>Siemens, G., </a:t>
            </a:r>
            <a:r>
              <a:rPr lang="en-GB" sz="2600" i="1" dirty="0">
                <a:latin typeface="Arial" panose="020B0604020202020204" pitchFamily="34" charset="0"/>
                <a:cs typeface="Arial" panose="020B0604020202020204" pitchFamily="34" charset="0"/>
              </a:rPr>
              <a:t>2011, Learning and Academic Analytics</a:t>
            </a:r>
            <a:r>
              <a:rPr lang="en-GB" sz="2600" dirty="0">
                <a:latin typeface="Arial" panose="020B0604020202020204" pitchFamily="34" charset="0"/>
                <a:cs typeface="Arial" panose="020B0604020202020204" pitchFamily="34" charset="0"/>
              </a:rPr>
              <a:t> </a:t>
            </a:r>
            <a:r>
              <a:rPr lang="en-GB" sz="2600" dirty="0">
                <a:latin typeface="Arial" panose="020B0604020202020204" pitchFamily="34" charset="0"/>
                <a:cs typeface="Arial" panose="020B0604020202020204" pitchFamily="34" charset="0"/>
                <a:hlinkClick r:id="rId5"/>
              </a:rPr>
              <a:t>http://www.learninganalytics.net/?p=131</a:t>
            </a:r>
            <a:endParaRPr lang="en-GB" sz="2600" dirty="0">
              <a:latin typeface="Arial" panose="020B0604020202020204" pitchFamily="34" charset="0"/>
              <a:cs typeface="Arial" panose="020B0604020202020204" pitchFamily="34" charset="0"/>
            </a:endParaRPr>
          </a:p>
          <a:p>
            <a:r>
              <a:rPr lang="en-GB" sz="2600" dirty="0">
                <a:latin typeface="Arial" panose="020B0604020202020204" pitchFamily="34" charset="0"/>
                <a:cs typeface="Arial" panose="020B0604020202020204" pitchFamily="34" charset="0"/>
              </a:rPr>
              <a:t>Tinto, V. (1993). Leaving College: Rethinking the Causes and Cures of Student Attrition (2nd ed.). Chicago: University of Chicago Press</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marL="0" indent="0">
              <a:buNone/>
            </a:pPr>
            <a:r>
              <a:rPr lang="en-GB" sz="3600" b="1" dirty="0">
                <a:latin typeface="Arial" panose="020B0604020202020204" pitchFamily="34" charset="0"/>
                <a:cs typeface="Arial" panose="020B0604020202020204" pitchFamily="34" charset="0"/>
              </a:rPr>
              <a:t>Further Resources</a:t>
            </a:r>
          </a:p>
          <a:p>
            <a:r>
              <a:rPr lang="en-GB" dirty="0">
                <a:latin typeface="Arial" panose="020B0604020202020204" pitchFamily="34" charset="0"/>
                <a:cs typeface="Arial" panose="020B0604020202020204" pitchFamily="34" charset="0"/>
                <a:hlinkClick r:id="rId6"/>
              </a:rPr>
              <a:t>https://www.solaresearch.org</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hlinkClick r:id="rId7"/>
              </a:rPr>
              <a:t>https://www.jisc.ac.uk/learning-analytics</a:t>
            </a:r>
            <a:r>
              <a:rPr lang="en-GB"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hlinkClick r:id="rId8"/>
              </a:rPr>
              <a:t>https://www.solutionpath.co.uk</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8210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13978</TotalTime>
  <Words>1362</Words>
  <Application>Microsoft Macintosh PowerPoint</Application>
  <PresentationFormat>Widescreen</PresentationFormat>
  <Paragraphs>239</Paragraphs>
  <Slides>27</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Verdana</vt:lpstr>
      <vt:lpstr>Office Theme</vt:lpstr>
      <vt:lpstr>PowerPoint Presentation</vt:lpstr>
      <vt:lpstr>Where am I going to explore?</vt:lpstr>
      <vt:lpstr>Student Engagement &amp; Learning Analytics</vt:lpstr>
      <vt:lpstr>PowerPoint Presentation</vt:lpstr>
      <vt:lpstr>How do we build student capacity/ reduce early departure?</vt:lpstr>
      <vt:lpstr>PowerPoint Presentation</vt:lpstr>
      <vt:lpstr>Relationship between engagement &amp; success (2017-18)</vt:lpstr>
      <vt:lpstr>Implementing Learning Analytics</vt:lpstr>
      <vt:lpstr>Implementing Learning Analytics</vt:lpstr>
      <vt:lpstr>Learning Analytics Cycle,  (Clow 2012)</vt:lpstr>
      <vt:lpstr>NTU Student Dashboard</vt:lpstr>
      <vt:lpstr>PowerPoint Presentation</vt:lpstr>
      <vt:lpstr>PowerPoint Presentation</vt:lpstr>
      <vt:lpstr>PowerPoint Presentation</vt:lpstr>
      <vt:lpstr>Ethics</vt:lpstr>
      <vt:lpstr>Ethics</vt:lpstr>
      <vt:lpstr>Findings from Erasmus+ Projects</vt:lpstr>
      <vt:lpstr>ABLE Project</vt:lpstr>
      <vt:lpstr>The OfLA Project</vt:lpstr>
      <vt:lpstr>Start with the end in mind</vt:lpstr>
      <vt:lpstr>Trigger/ alert</vt:lpstr>
      <vt:lpstr>Communication</vt:lpstr>
      <vt:lpstr>Intervention</vt:lpstr>
      <vt:lpstr>PowerPoint Presentation</vt:lpstr>
      <vt:lpstr>What needs to happen for change to take place?</vt:lpstr>
      <vt:lpstr>Challenges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Surveys &amp; Insights Conference 2021: Adapting to challenging times  </dc:title>
  <dc:creator>Foster, Ed</dc:creator>
  <cp:lastModifiedBy>Foster, Ed</cp:lastModifiedBy>
  <cp:revision>93</cp:revision>
  <dcterms:created xsi:type="dcterms:W3CDTF">2021-04-19T14:59:13Z</dcterms:created>
  <dcterms:modified xsi:type="dcterms:W3CDTF">2021-12-07T14:55:56Z</dcterms:modified>
</cp:coreProperties>
</file>